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8"/>
  </p:notesMasterIdLst>
  <p:sldIdLst>
    <p:sldId id="256" r:id="rId2"/>
    <p:sldId id="298" r:id="rId3"/>
    <p:sldId id="293" r:id="rId4"/>
    <p:sldId id="296" r:id="rId5"/>
    <p:sldId id="294" r:id="rId6"/>
    <p:sldId id="29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BDD54CFB-7C83-4BAA-8425-D7C4A9FE5C27}" type="datetimeFigureOut">
              <a:rPr lang="en-US" smtClean="0"/>
              <a:pPr/>
              <a:t>5/11/2012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DDB2E8F0-BB63-4578-A771-E4F0E0865F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/>
          </p:cNvSpPr>
          <p:nvPr>
            <p:ph type="pic" sz="quarter" idx="12"/>
          </p:nvPr>
        </p:nvSpPr>
        <p:spPr>
          <a:xfrm>
            <a:off x="606" y="1737510"/>
            <a:ext cx="2992582" cy="230346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3003077" y="1737510"/>
            <a:ext cx="3136466" cy="230346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4"/>
          </p:nvPr>
        </p:nvSpPr>
        <p:spPr>
          <a:xfrm>
            <a:off x="6151418" y="1737510"/>
            <a:ext cx="2992582" cy="230346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0" y="4013199"/>
            <a:ext cx="9144000" cy="677863"/>
          </a:xfrm>
          <a:solidFill>
            <a:srgbClr val="417199"/>
          </a:solidFill>
        </p:spPr>
        <p:txBody>
          <a:bodyPr anchor="ctr" anchorCtr="0">
            <a:noAutofit/>
          </a:bodyPr>
          <a:lstStyle>
            <a:lvl1pPr algn="ctr" rtl="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itchFamily="2" charset="2"/>
              <a:buNone/>
              <a:defRPr lang="en-US" sz="3200" b="0" u="none" kern="1200" cap="all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itchFamily="2" charset="2"/>
              <a:buNone/>
              <a:defRPr lang="en-US" sz="3200" b="0" u="none" kern="1200" cap="all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2pPr>
            <a:lvl3pPr algn="ctr" rtl="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itchFamily="2" charset="2"/>
              <a:buNone/>
              <a:defRPr lang="en-US" sz="3200" b="0" u="none" kern="1200" cap="all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3pPr>
            <a:lvl4pPr algn="ctr" rtl="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itchFamily="2" charset="2"/>
              <a:buNone/>
              <a:defRPr lang="en-US" sz="3200" b="0" u="none" kern="1200" cap="all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4pPr>
            <a:lvl5pPr marL="3175" indent="-3175" algn="ctr" rtl="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itchFamily="2" charset="2"/>
              <a:buNone/>
              <a:defRPr lang="en-US" sz="3200" b="0" u="none" kern="1200" cap="all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2D50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none" dirty="0"/>
          </a:p>
        </p:txBody>
      </p:sp>
      <p:pic>
        <p:nvPicPr>
          <p:cNvPr id="16" name="Picture 15" descr="PFM Logo_No Text_White.BMP"/>
          <p:cNvPicPr>
            <a:picLocks noChangeAspect="1"/>
          </p:cNvPicPr>
          <p:nvPr/>
        </p:nvPicPr>
        <p:blipFill>
          <a:blip r:embed="rId2" cstate="print"/>
          <a:srcRect l="20761" t="1861" b="7202"/>
          <a:stretch>
            <a:fillRect/>
          </a:stretch>
        </p:blipFill>
        <p:spPr>
          <a:xfrm>
            <a:off x="1" y="1"/>
            <a:ext cx="1582641" cy="1733107"/>
          </a:xfrm>
          <a:prstGeom prst="rect">
            <a:avLst/>
          </a:prstGeom>
        </p:spPr>
      </p:pic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" y="0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816925" y="642257"/>
            <a:ext cx="7184571" cy="901535"/>
          </a:xfrm>
        </p:spPr>
        <p:txBody>
          <a:bodyPr anchor="b">
            <a:normAutofit/>
          </a:bodyPr>
          <a:lstStyle>
            <a:lvl1pPr algn="r">
              <a:defRPr lang="en-US" sz="3600" b="0" u="none" kern="1200" cap="all" dirty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pPr lvl="0" algn="ctr" rtl="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Font typeface="Wingdings" pitchFamily="2" charset="2"/>
              <a:buNone/>
              <a:defRPr/>
            </a:pPr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/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9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9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9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9" y="144463"/>
            <a:ext cx="533400" cy="244476"/>
          </a:xfrm>
        </p:spPr>
        <p:txBody>
          <a:bodyPr/>
          <a:lstStyle/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233" y="0"/>
            <a:ext cx="7983537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1" y="1056815"/>
            <a:ext cx="3619500" cy="5118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05301" y="1066800"/>
            <a:ext cx="3619500" cy="2630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05301" y="3849689"/>
            <a:ext cx="3619500" cy="232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31200" y="6305550"/>
            <a:ext cx="482600" cy="476250"/>
          </a:xfrm>
        </p:spPr>
        <p:txBody>
          <a:bodyPr>
            <a:normAutofit/>
          </a:bodyPr>
          <a:lstStyle>
            <a:lvl1pPr>
              <a:defRPr sz="1200" u="none">
                <a:latin typeface="+mj-lt"/>
              </a:defRPr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232" y="0"/>
            <a:ext cx="6766867" cy="754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1" y="1066801"/>
            <a:ext cx="3619500" cy="5108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05301" y="1066801"/>
            <a:ext cx="3619500" cy="5108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239125" y="6229350"/>
            <a:ext cx="685800" cy="476250"/>
          </a:xfrm>
        </p:spPr>
        <p:txBody>
          <a:bodyPr/>
          <a:lstStyle>
            <a:lvl1pPr>
              <a:defRPr u="none"/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428625" y="1143000"/>
            <a:ext cx="8686800" cy="0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</p:spPr>
        <p:txBody>
          <a:bodyPr lIns="82048" tIns="41025" rIns="82048" bIns="41025"/>
          <a:lstStyle/>
          <a:p>
            <a:pPr>
              <a:defRPr/>
            </a:pPr>
            <a:endParaRPr lang="en-US" dirty="0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415925" y="1143000"/>
            <a:ext cx="0" cy="5303838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lIns="82048" tIns="41025" rIns="82048" bIns="4102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061325" y="6340476"/>
            <a:ext cx="0" cy="201613"/>
          </a:xfrm>
          <a:prstGeom prst="line">
            <a:avLst/>
          </a:prstGeom>
          <a:noFill/>
          <a:ln w="635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lIns="82048" tIns="41025" rIns="82048" bIns="4102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27039" y="6446838"/>
            <a:ext cx="6399212" cy="0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</p:spPr>
        <p:txBody>
          <a:bodyPr lIns="82048" tIns="41025" rIns="82048" bIns="41025"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14" descr="pfm group - glo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9988" y="6291263"/>
            <a:ext cx="4159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441" y="317500"/>
            <a:ext cx="8224131" cy="5984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 noChangeAspect="1"/>
          </p:cNvSpPr>
          <p:nvPr>
            <p:ph sz="quarter" idx="2"/>
          </p:nvPr>
        </p:nvSpPr>
        <p:spPr>
          <a:xfrm>
            <a:off x="493486" y="1226008"/>
            <a:ext cx="8215085" cy="23821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 noChangeAspect="1"/>
          </p:cNvSpPr>
          <p:nvPr>
            <p:ph sz="quarter" idx="3"/>
          </p:nvPr>
        </p:nvSpPr>
        <p:spPr>
          <a:xfrm>
            <a:off x="537030" y="3767590"/>
            <a:ext cx="8157028" cy="23839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12126" y="6264276"/>
            <a:ext cx="484188" cy="373063"/>
          </a:xfrm>
          <a:prstGeom prst="rect">
            <a:avLst/>
          </a:prstGeom>
        </p:spPr>
        <p:txBody>
          <a:bodyPr/>
          <a:lstStyle>
            <a:lvl1pPr algn="l" eaLnBrk="0" hangingPunct="0">
              <a:spcBef>
                <a:spcPct val="0"/>
              </a:spcBef>
              <a:defRPr u="none">
                <a:solidFill>
                  <a:srgbClr val="002060"/>
                </a:solidFill>
                <a:latin typeface="Garamond" pitchFamily="18" charset="0"/>
              </a:defRPr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428625" y="1143000"/>
            <a:ext cx="8686800" cy="0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</p:spPr>
        <p:txBody>
          <a:bodyPr lIns="82048" tIns="41025" rIns="82048" bIns="41025"/>
          <a:lstStyle/>
          <a:p>
            <a:pPr>
              <a:defRPr/>
            </a:pPr>
            <a:endParaRPr lang="en-US" dirty="0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415925" y="1143000"/>
            <a:ext cx="0" cy="5303838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lIns="82048" tIns="41025" rIns="82048" bIns="4102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061325" y="6340476"/>
            <a:ext cx="0" cy="201613"/>
          </a:xfrm>
          <a:prstGeom prst="line">
            <a:avLst/>
          </a:prstGeom>
          <a:noFill/>
          <a:ln w="635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lIns="82048" tIns="41025" rIns="82048" bIns="4102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27039" y="6446838"/>
            <a:ext cx="6399212" cy="0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</p:spPr>
        <p:txBody>
          <a:bodyPr lIns="82048" tIns="41025" rIns="82048" bIns="41025"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13" descr="pfm group - glo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9988" y="6291263"/>
            <a:ext cx="4159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441" y="317500"/>
            <a:ext cx="8224131" cy="5984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 noChangeAspect="1"/>
          </p:cNvSpPr>
          <p:nvPr>
            <p:ph sz="quarter" idx="2"/>
          </p:nvPr>
        </p:nvSpPr>
        <p:spPr>
          <a:xfrm>
            <a:off x="482854" y="1215375"/>
            <a:ext cx="8215085" cy="23821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 noChangeAspect="1"/>
          </p:cNvSpPr>
          <p:nvPr>
            <p:ph sz="quarter" idx="3"/>
          </p:nvPr>
        </p:nvSpPr>
        <p:spPr>
          <a:xfrm>
            <a:off x="482855" y="3703793"/>
            <a:ext cx="4049484" cy="23839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4"/>
          <p:cNvSpPr>
            <a:spLocks noGrp="1" noChangeAspect="1"/>
          </p:cNvSpPr>
          <p:nvPr>
            <p:ph sz="quarter" idx="11"/>
          </p:nvPr>
        </p:nvSpPr>
        <p:spPr>
          <a:xfrm>
            <a:off x="4673600" y="3696538"/>
            <a:ext cx="4042227" cy="23839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12126" y="6264276"/>
            <a:ext cx="484188" cy="373063"/>
          </a:xfrm>
          <a:prstGeom prst="rect">
            <a:avLst/>
          </a:prstGeom>
        </p:spPr>
        <p:txBody>
          <a:bodyPr/>
          <a:lstStyle>
            <a:lvl1pPr algn="l" eaLnBrk="0" hangingPunct="0">
              <a:spcBef>
                <a:spcPct val="0"/>
              </a:spcBef>
              <a:defRPr u="none">
                <a:solidFill>
                  <a:srgbClr val="002060"/>
                </a:solidFill>
                <a:latin typeface="Garamond" pitchFamily="18" charset="0"/>
              </a:defRPr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D3883B-B732-4503-9944-A72DE178D5AD}" type="datetimeFigureOut">
              <a:rPr lang="en-US" smtClean="0"/>
              <a:pPr/>
              <a:t>5/11/2012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9" y="1"/>
            <a:ext cx="6723817" cy="77617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324600"/>
            <a:ext cx="533400" cy="244476"/>
          </a:xfrm>
        </p:spPr>
        <p:txBody>
          <a:bodyPr>
            <a:noAutofit/>
          </a:bodyPr>
          <a:lstStyle>
            <a:lvl1pPr>
              <a:defRPr sz="1200" u="none">
                <a:solidFill>
                  <a:schemeClr val="tx1"/>
                </a:solidFill>
                <a:latin typeface="+mj-lt"/>
              </a:defRPr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90600"/>
            <a:ext cx="81534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2672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4343400"/>
            <a:ext cx="1295400" cy="9906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43434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343400"/>
            <a:ext cx="7620000" cy="990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algn="l">
              <a:buNone/>
              <a:defRPr sz="4000" b="0" strike="noStrike" cap="none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chemeClr val="bg1">
                      <a:lumMod val="65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14" name="Picture 13" descr="PFM Logo_No Text_White.BMP"/>
          <p:cNvPicPr>
            <a:picLocks noChangeAspect="1"/>
          </p:cNvPicPr>
          <p:nvPr/>
        </p:nvPicPr>
        <p:blipFill>
          <a:blip r:embed="rId2" cstate="print"/>
          <a:srcRect l="20761" t="1861" b="7202"/>
          <a:stretch>
            <a:fillRect/>
          </a:stretch>
        </p:blipFill>
        <p:spPr>
          <a:xfrm>
            <a:off x="1" y="4314825"/>
            <a:ext cx="939391" cy="10287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990601"/>
            <a:ext cx="3886200" cy="517096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990601"/>
            <a:ext cx="3886200" cy="517096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>
              <a:defRPr u="none"/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0"/>
            <a:ext cx="6803065" cy="765544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4191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4191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>
              <a:defRPr u="none"/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12776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12776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u="none"/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"/>
            <a:ext cx="6813699" cy="744279"/>
          </a:xfrm>
        </p:spPr>
        <p:txBody>
          <a:bodyPr anchor="ctr">
            <a:normAutofit/>
          </a:bodyPr>
          <a:lstStyle>
            <a:lvl1pPr algn="l">
              <a:buNone/>
              <a:defRPr sz="32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solidFill>
                  <a:srgbClr val="FFFFFF"/>
                </a:solidFill>
              </a:defRPr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003738"/>
            <a:ext cx="1600200" cy="5092262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990600"/>
            <a:ext cx="6400800" cy="5181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1" y="0"/>
            <a:ext cx="6934200" cy="75491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7" y="855719"/>
            <a:ext cx="8169845" cy="541445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762000"/>
            <a:ext cx="533400" cy="76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49" y="762000"/>
            <a:ext cx="8553451" cy="76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305800" y="6303334"/>
            <a:ext cx="533400" cy="244476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200" b="1" u="none">
                <a:solidFill>
                  <a:schemeClr val="tx1"/>
                </a:solidFill>
                <a:latin typeface="+mj-lt"/>
              </a:defRPr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24"/>
          <p:cNvPicPr>
            <a:picLocks noChangeAspect="1" noChangeArrowheads="1"/>
          </p:cNvPicPr>
          <p:nvPr/>
        </p:nvPicPr>
        <p:blipFill>
          <a:blip r:embed="rId18" cstate="print"/>
          <a:srcRect l="3373"/>
          <a:stretch>
            <a:fillRect/>
          </a:stretch>
        </p:blipFill>
        <p:spPr bwMode="auto">
          <a:xfrm>
            <a:off x="180769" y="6216747"/>
            <a:ext cx="401123" cy="3880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3554" name="Picture 2" descr="http://www.woodland.wednet.edu/themes/wsd/logo.png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6200" y="-388938"/>
            <a:ext cx="3333750" cy="80962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 userDrawn="1"/>
        </p:nvSpPr>
        <p:spPr>
          <a:xfrm>
            <a:off x="6096000" y="228600"/>
            <a:ext cx="2819400" cy="381000"/>
          </a:xfrm>
          <a:prstGeom prst="rect">
            <a:avLst/>
          </a:prstGeom>
          <a:noFill/>
        </p:spPr>
        <p:txBody>
          <a:bodyPr wrap="square" lIns="45720" tIns="45720" rIns="45720" bIns="45720" rtlCol="0">
            <a:noAutofit/>
          </a:bodyPr>
          <a:lstStyle/>
          <a:p>
            <a:pPr algn="l"/>
            <a:r>
              <a:rPr lang="en-US" sz="1800" b="0" u="none" dirty="0" smtClean="0">
                <a:solidFill>
                  <a:srgbClr val="00B050"/>
                </a:solidFill>
                <a:latin typeface="Berlin Sans FB" pitchFamily="34" charset="0"/>
              </a:rPr>
              <a:t>Woodland Public Schools</a:t>
            </a:r>
            <a:endParaRPr lang="en-US" sz="1800" b="0" u="none" dirty="0">
              <a:solidFill>
                <a:srgbClr val="00B050"/>
              </a:solidFill>
              <a:latin typeface="Berlin Sans FB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Calibri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Placeholder 12" descr="Edu_RA_Pres-9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t="22422" r="1136" b="22422"/>
          <a:stretch>
            <a:fillRect/>
          </a:stretch>
        </p:blipFill>
        <p:spPr>
          <a:xfrm>
            <a:off x="6043550" y="1728850"/>
            <a:ext cx="3100840" cy="2303463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Bond Sale Planning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Woodland public schools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May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14,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2012</a:t>
            </a:r>
            <a:endParaRPr kumimoji="0"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4833055"/>
            <a:ext cx="33528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tabLst>
                <a:tab pos="0" algn="l"/>
                <a:tab pos="4114800" algn="ctr"/>
              </a:tabLst>
            </a:pPr>
            <a:r>
              <a:rPr lang="en-US" sz="1400" u="none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Prepared by:</a:t>
            </a:r>
            <a:br>
              <a:rPr lang="en-US" sz="1400" u="none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</a:br>
            <a:endParaRPr lang="en-US" sz="1000" u="none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buNone/>
              <a:tabLst>
                <a:tab pos="0" algn="l"/>
              </a:tabLst>
            </a:pPr>
            <a:r>
              <a:rPr lang="en-US" sz="1400" b="0" u="none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Mark Prussing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400" i="1" u="none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Senior Managing Consultant</a:t>
            </a:r>
            <a:endParaRPr lang="en-US" sz="1400" b="0" i="1" u="none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buNone/>
              <a:tabLst>
                <a:tab pos="0" algn="l"/>
              </a:tabLst>
            </a:pPr>
            <a:endParaRPr lang="en-US" sz="11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50761" y="4833055"/>
            <a:ext cx="2743211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  <a:tabLst>
                <a:tab pos="0" algn="l"/>
                <a:tab pos="4114800" algn="ctr"/>
              </a:tabLst>
            </a:pPr>
            <a:r>
              <a:rPr lang="en-US" sz="1400" u="none" dirty="0" smtClean="0">
                <a:solidFill>
                  <a:srgbClr val="968C8C">
                    <a:lumMod val="75000"/>
                  </a:srgbClr>
                </a:solidFill>
                <a:latin typeface="Calibri" pitchFamily="34" charset="0"/>
              </a:rPr>
              <a:t>Public Financial Management, Inc.</a:t>
            </a:r>
          </a:p>
          <a:p>
            <a:pPr lvl="0" algn="ctr">
              <a:spcBef>
                <a:spcPts val="0"/>
              </a:spcBef>
              <a:buNone/>
              <a:tabLst>
                <a:tab pos="0" algn="l"/>
                <a:tab pos="4114800" algn="ctr"/>
              </a:tabLst>
            </a:pPr>
            <a:endParaRPr lang="en-US" sz="600" b="0" u="none" dirty="0" smtClean="0">
              <a:solidFill>
                <a:srgbClr val="968C8C">
                  <a:lumMod val="75000"/>
                </a:srgbClr>
              </a:solidFill>
              <a:latin typeface="Calibri" pitchFamily="34" charset="0"/>
            </a:endParaRPr>
          </a:p>
          <a:p>
            <a:pPr lvl="0" algn="ctr">
              <a:buNone/>
              <a:tabLst>
                <a:tab pos="0" algn="l"/>
              </a:tabLst>
            </a:pPr>
            <a:r>
              <a:rPr lang="en-US" sz="1400" b="0" u="none" dirty="0" smtClean="0">
                <a:solidFill>
                  <a:srgbClr val="968C8C">
                    <a:lumMod val="75000"/>
                  </a:srgbClr>
                </a:solidFill>
                <a:latin typeface="Calibri" pitchFamily="34" charset="0"/>
              </a:rPr>
              <a:t>719 2</a:t>
            </a:r>
            <a:r>
              <a:rPr lang="en-US" sz="1400" b="0" u="none" baseline="30000" dirty="0" smtClean="0">
                <a:solidFill>
                  <a:srgbClr val="968C8C">
                    <a:lumMod val="75000"/>
                  </a:srgbClr>
                </a:solidFill>
                <a:latin typeface="Calibri" pitchFamily="34" charset="0"/>
              </a:rPr>
              <a:t>nd</a:t>
            </a:r>
            <a:r>
              <a:rPr lang="en-US" sz="1400" b="0" u="none" dirty="0" smtClean="0">
                <a:solidFill>
                  <a:srgbClr val="968C8C">
                    <a:lumMod val="75000"/>
                  </a:srgbClr>
                </a:solidFill>
                <a:latin typeface="Calibri" pitchFamily="34" charset="0"/>
              </a:rPr>
              <a:t> Avenue, Suite 801</a:t>
            </a:r>
          </a:p>
          <a:p>
            <a:pPr lvl="0" algn="ctr">
              <a:buNone/>
              <a:tabLst>
                <a:tab pos="0" algn="l"/>
              </a:tabLst>
            </a:pPr>
            <a:r>
              <a:rPr lang="en-US" sz="1400" b="0" u="none" dirty="0" smtClean="0">
                <a:solidFill>
                  <a:srgbClr val="968C8C">
                    <a:lumMod val="75000"/>
                  </a:srgbClr>
                </a:solidFill>
                <a:latin typeface="Calibri" pitchFamily="34" charset="0"/>
              </a:rPr>
              <a:t>Seattle, WA 98104</a:t>
            </a:r>
          </a:p>
          <a:p>
            <a:pPr lvl="0" algn="ctr">
              <a:buNone/>
              <a:tabLst>
                <a:tab pos="0" algn="l"/>
              </a:tabLst>
            </a:pPr>
            <a:r>
              <a:rPr lang="en-US" sz="1100" b="0" u="none" dirty="0" smtClean="0">
                <a:solidFill>
                  <a:srgbClr val="968C8C">
                    <a:lumMod val="75000"/>
                  </a:srgbClr>
                </a:solidFill>
                <a:latin typeface="Calibri" pitchFamily="34" charset="0"/>
              </a:rPr>
              <a:t>(206) 264-8900   (206) 264-9699 fax</a:t>
            </a:r>
            <a:endParaRPr lang="en-US" sz="1100" b="0" u="none" dirty="0">
              <a:solidFill>
                <a:srgbClr val="968C8C">
                  <a:lumMod val="75000"/>
                </a:srgbClr>
              </a:solidFill>
              <a:latin typeface="Calibri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726476" y="1733108"/>
            <a:ext cx="3716565" cy="2296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Placeholder 16"/>
          <p:cNvPicPr>
            <a:picLocks noGrp="1" noChangeAspect="1"/>
          </p:cNvPicPr>
          <p:nvPr>
            <p:ph type="pic" sz="quarter" idx="12"/>
          </p:nvPr>
        </p:nvPicPr>
        <p:blipFill>
          <a:blip r:embed="rId4" cstate="print"/>
          <a:srcRect l="1284" r="1284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Bond Interest Rates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B20B-00EC-4E5C-A82B-0814FF4038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914400"/>
            <a:ext cx="7543800" cy="304800"/>
          </a:xfrm>
          <a:prstGeom prst="rect">
            <a:avLst/>
          </a:prstGeom>
          <a:noFill/>
        </p:spPr>
        <p:txBody>
          <a:bodyPr wrap="square" lIns="45720" tIns="45720" rIns="45720" bIns="45720" rtlCol="0">
            <a:noAutofit/>
          </a:bodyPr>
          <a:lstStyle/>
          <a:p>
            <a:pPr algn="l"/>
            <a:r>
              <a:rPr lang="en-US" sz="1600" b="0" u="none" dirty="0" smtClean="0">
                <a:latin typeface="Calibri" pitchFamily="34" charset="0"/>
              </a:rPr>
              <a:t>Current bond interest rates </a:t>
            </a:r>
            <a:r>
              <a:rPr lang="en-US" sz="1600" b="0" u="none" dirty="0" smtClean="0">
                <a:latin typeface="Calibri" pitchFamily="34" charset="0"/>
              </a:rPr>
              <a:t>remain low due to continued economic uncertainty</a:t>
            </a:r>
            <a:endParaRPr lang="en-US" sz="1600" b="0" u="none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19200"/>
            <a:ext cx="7572375" cy="51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Bond Issue Goals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B20B-00EC-4E5C-A82B-0814FF4038C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14608" cy="5341410"/>
          </a:xfrm>
        </p:spPr>
        <p:txBody>
          <a:bodyPr/>
          <a:lstStyle/>
          <a:p>
            <a:r>
              <a:rPr lang="en-US" sz="1800" dirty="0" smtClean="0"/>
              <a:t>Provide funds to meet construction cash flow needs</a:t>
            </a:r>
          </a:p>
          <a:p>
            <a:pPr lvl="1"/>
            <a:r>
              <a:rPr lang="en-US" sz="1600" dirty="0" smtClean="0"/>
              <a:t>Summer 2012 sale and deposit to Capital Projects Fund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Maintain property tax rates which meet taxpayer expectations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600" b="1" dirty="0" smtClean="0"/>
              <a:t>Maintain a total bond tax rate at </a:t>
            </a:r>
            <a:r>
              <a:rPr lang="en-US" sz="1600" b="1" u="sng" dirty="0" smtClean="0"/>
              <a:t>or below </a:t>
            </a:r>
            <a:r>
              <a:rPr lang="en-US" sz="1600" b="1" dirty="0" smtClean="0"/>
              <a:t>$2.15 / $1,000</a:t>
            </a:r>
            <a:r>
              <a:rPr lang="en-US" sz="18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Lock in current low interest rates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600" dirty="0" smtClean="0"/>
              <a:t>Split the authorization into multiple sales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600" dirty="0" smtClean="0"/>
              <a:t>Initial </a:t>
            </a:r>
            <a:r>
              <a:rPr lang="en-US" sz="1600" dirty="0" smtClean="0"/>
              <a:t>plan - $25-30 million in 2012 sale</a:t>
            </a:r>
            <a:endParaRPr lang="en-US" sz="1600" b="1" dirty="0" smtClean="0"/>
          </a:p>
          <a:p>
            <a:r>
              <a:rPr lang="en-US" sz="1800" dirty="0" smtClean="0"/>
              <a:t>Maximize funds available for projects</a:t>
            </a:r>
          </a:p>
          <a:p>
            <a:pPr lvl="1"/>
            <a:r>
              <a:rPr lang="en-US" sz="1600" dirty="0" smtClean="0"/>
              <a:t>Use premium bonds to cover costs of issuance and possible DSF contribution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Maintain an appropriate balance in the Debt Service Fund</a:t>
            </a:r>
            <a:endParaRPr lang="en-US" sz="1400" dirty="0" smtClean="0"/>
          </a:p>
          <a:p>
            <a:pPr lvl="1"/>
            <a:r>
              <a:rPr lang="en-US" sz="1600" dirty="0" smtClean="0"/>
              <a:t>First interest payment December 1, 2012 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Obtain an initial  bond rating from Moody’s Investors Service</a:t>
            </a:r>
          </a:p>
          <a:p>
            <a:pPr>
              <a:lnSpc>
                <a:spcPct val="150000"/>
              </a:lnSpc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Bond Issue Goals – Cont.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B20B-00EC-4E5C-A82B-0814FF4038C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14608" cy="534141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/>
              <a:t>Sell bonds in a manner which provides the most efficient cost of borrowing</a:t>
            </a:r>
            <a:endParaRPr lang="en-US" sz="1400" dirty="0" smtClean="0"/>
          </a:p>
          <a:p>
            <a:pPr lvl="1"/>
            <a:r>
              <a:rPr lang="en-US" sz="1600" dirty="0" smtClean="0"/>
              <a:t>Competitive vs. Negotiated sale 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Maximum bond term – 25 years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Adopt appropriate debt management policies and procedures</a:t>
            </a:r>
            <a:endParaRPr lang="en-US" sz="1400" dirty="0" smtClean="0"/>
          </a:p>
          <a:p>
            <a:pPr lvl="1"/>
            <a:r>
              <a:rPr lang="en-US" sz="1600" dirty="0" smtClean="0"/>
              <a:t>Post-issuance tax compliance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Incorporate State Energy Grant funding into financing </a:t>
            </a:r>
            <a:r>
              <a:rPr lang="en-US" sz="1800" dirty="0" smtClean="0"/>
              <a:t>plans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$800,000 Local matching fund requirement</a:t>
            </a:r>
          </a:p>
          <a:p>
            <a:pPr lvl="2">
              <a:lnSpc>
                <a:spcPct val="150000"/>
              </a:lnSpc>
            </a:pPr>
            <a:r>
              <a:rPr lang="en-US" sz="1600" dirty="0" smtClean="0"/>
              <a:t>$400,000 included in voter authorized bonds</a:t>
            </a:r>
          </a:p>
          <a:p>
            <a:pPr lvl="2">
              <a:lnSpc>
                <a:spcPct val="150000"/>
              </a:lnSpc>
            </a:pPr>
            <a:r>
              <a:rPr lang="en-US" sz="1600" dirty="0" smtClean="0"/>
              <a:t>$400,000 non-voted debt</a:t>
            </a:r>
            <a:endParaRPr lang="en-US" sz="1600" dirty="0" smtClean="0"/>
          </a:p>
          <a:p>
            <a:pPr>
              <a:lnSpc>
                <a:spcPct val="150000"/>
              </a:lnSpc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Next Steps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B20B-00EC-4E5C-A82B-0814FF4038C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14608" cy="5341410"/>
          </a:xfrm>
        </p:spPr>
        <p:txBody>
          <a:bodyPr/>
          <a:lstStyle/>
          <a:p>
            <a:r>
              <a:rPr lang="en-US" sz="1800" dirty="0" smtClean="0"/>
              <a:t>Evaluate project cash flow requirements – Construction manager / District / PFM</a:t>
            </a:r>
          </a:p>
          <a:p>
            <a:r>
              <a:rPr lang="en-US" sz="1800" dirty="0" smtClean="0"/>
              <a:t>Set initial issue sale amount and payment </a:t>
            </a:r>
            <a:r>
              <a:rPr lang="en-US" sz="1800" dirty="0" smtClean="0"/>
              <a:t>structure – PFM / District</a:t>
            </a:r>
            <a:endParaRPr lang="en-US" sz="1800" dirty="0" smtClean="0"/>
          </a:p>
          <a:p>
            <a:r>
              <a:rPr lang="en-US" sz="1800" dirty="0" smtClean="0"/>
              <a:t>Prepare </a:t>
            </a:r>
            <a:r>
              <a:rPr lang="en-US" sz="1800" dirty="0" smtClean="0"/>
              <a:t>Preliminary Official Statement – </a:t>
            </a:r>
            <a:r>
              <a:rPr lang="en-US" sz="1800" dirty="0" smtClean="0"/>
              <a:t>Pacifica / District / PFM</a:t>
            </a:r>
            <a:endParaRPr lang="en-US" sz="1800" dirty="0" smtClean="0"/>
          </a:p>
          <a:p>
            <a:r>
              <a:rPr lang="en-US" sz="1800" dirty="0" smtClean="0"/>
              <a:t>Prepare </a:t>
            </a:r>
            <a:r>
              <a:rPr lang="en-US" sz="1800" dirty="0" smtClean="0"/>
              <a:t>Bond </a:t>
            </a:r>
            <a:r>
              <a:rPr lang="en-US" sz="1800" dirty="0" smtClean="0"/>
              <a:t>Resolution, including delegation of authority for approval </a:t>
            </a:r>
            <a:r>
              <a:rPr lang="en-US" sz="1800" dirty="0" smtClean="0"/>
              <a:t>– Pacifica</a:t>
            </a:r>
          </a:p>
          <a:p>
            <a:r>
              <a:rPr lang="en-US" sz="1800" dirty="0" smtClean="0"/>
              <a:t>Review debt management policies </a:t>
            </a:r>
            <a:r>
              <a:rPr lang="en-US" sz="1800" dirty="0" smtClean="0"/>
              <a:t>and procedures - Pacifica / </a:t>
            </a:r>
            <a:r>
              <a:rPr lang="en-US" sz="1800" dirty="0" smtClean="0"/>
              <a:t>PFM / District</a:t>
            </a:r>
            <a:endParaRPr lang="en-US" sz="1800" dirty="0" smtClean="0"/>
          </a:p>
          <a:p>
            <a:r>
              <a:rPr lang="en-US" sz="1800" dirty="0" smtClean="0"/>
              <a:t>Prepare Rating agency presentation </a:t>
            </a:r>
            <a:r>
              <a:rPr lang="en-US" sz="1800" dirty="0" smtClean="0"/>
              <a:t>– PFM / District</a:t>
            </a:r>
            <a:endParaRPr lang="en-US" sz="1800" dirty="0" smtClean="0"/>
          </a:p>
          <a:p>
            <a:r>
              <a:rPr lang="en-US" sz="1800" dirty="0" smtClean="0"/>
              <a:t>Establish initial Debt Service Fund budget and levy for 2013</a:t>
            </a:r>
          </a:p>
          <a:p>
            <a:r>
              <a:rPr lang="en-US" sz="1800" dirty="0" smtClean="0"/>
              <a:t>Re-evaluate Debt Service Fund levy in November, once assessed value estimates are </a:t>
            </a:r>
            <a:r>
              <a:rPr lang="en-US" sz="1800" dirty="0" smtClean="0"/>
              <a:t>available and revise budget as necessary to meet tax rate goal</a:t>
            </a:r>
            <a:endParaRPr lang="en-US" sz="18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Preliminary </a:t>
            </a:r>
            <a:r>
              <a:rPr lang="en-US" sz="2400" dirty="0" smtClean="0"/>
              <a:t>Schedule of Events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789474" y="6439439"/>
            <a:ext cx="4085105" cy="32533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F721BB2-1069-4CE6-97C0-D775AEE9695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63681" y="2781175"/>
          <a:ext cx="5920395" cy="3289048"/>
        </p:xfrm>
        <a:graphic>
          <a:graphicData uri="http://schemas.openxmlformats.org/drawingml/2006/table">
            <a:tbl>
              <a:tblPr/>
              <a:tblGrid>
                <a:gridCol w="1826505"/>
                <a:gridCol w="4093890"/>
              </a:tblGrid>
              <a:tr h="27635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360"/>
                        </a:spcBef>
                        <a:spcAft>
                          <a:spcPts val="360"/>
                        </a:spcAft>
                        <a:tabLst>
                          <a:tab pos="1943100" algn="l"/>
                          <a:tab pos="3200400" algn="l"/>
                        </a:tabLst>
                      </a:pP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Date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2577" marR="62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360"/>
                        </a:spcBef>
                        <a:spcAft>
                          <a:spcPts val="360"/>
                        </a:spcAft>
                        <a:tabLst>
                          <a:tab pos="1943100" algn="l"/>
                          <a:tab pos="3200400" algn="l"/>
                        </a:tabLst>
                      </a:pP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Event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2577" marR="62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2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tabLst>
                          <a:tab pos="1943100" algn="l"/>
                          <a:tab pos="3200400" algn="l"/>
                        </a:tabLs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May 14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2577" marR="62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17170" algn="l"/>
                          <a:tab pos="1943100" algn="l"/>
                          <a:tab pos="3200400" algn="l"/>
                        </a:tabLs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Regular Board 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Meeting</a:t>
                      </a:r>
                    </a:p>
                    <a:p>
                      <a:pPr marL="4572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5000"/>
                        <a:buFont typeface="Wingdings" pitchFamily="2" charset="2"/>
                        <a:buChar char="Ø"/>
                        <a:tabLst>
                          <a:tab pos="217170" algn="l"/>
                          <a:tab pos="1943100" algn="l"/>
                          <a:tab pos="3200400" algn="l"/>
                        </a:tabLs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Review of </a:t>
                      </a:r>
                      <a:r>
                        <a:rPr lang="en-US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financing plans </a:t>
                      </a:r>
                    </a:p>
                    <a:p>
                      <a:pPr marL="4572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5000"/>
                        <a:buFont typeface="Wingdings" pitchFamily="2" charset="2"/>
                        <a:buChar char="Ø"/>
                        <a:tabLst>
                          <a:tab pos="217170" algn="l"/>
                          <a:tab pos="1943100" algn="l"/>
                          <a:tab pos="3200400" algn="l"/>
                        </a:tabLst>
                      </a:pPr>
                      <a:r>
                        <a:rPr lang="en-US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Public Hearing on non-voted debt</a:t>
                      </a:r>
                      <a:endParaRPr lang="en-US" sz="1400" baseline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2577" marR="62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May 29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17170" algn="l"/>
                          <a:tab pos="1943100" algn="l"/>
                          <a:tab pos="3200400" algn="l"/>
                        </a:tabLs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Regular Board Meeting </a:t>
                      </a:r>
                    </a:p>
                    <a:p>
                      <a:pPr marL="4572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5000"/>
                        <a:buFont typeface="Wingdings" pitchFamily="2" charset="2"/>
                        <a:buChar char="Ø"/>
                        <a:tabLst>
                          <a:tab pos="217170" algn="l"/>
                          <a:tab pos="1943100" algn="l"/>
                          <a:tab pos="3200400" algn="l"/>
                        </a:tabLs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Public Hearing on non-voted debt</a:t>
                      </a:r>
                    </a:p>
                    <a:p>
                      <a:pPr marL="4572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5000"/>
                        <a:buFont typeface="Wingdings" pitchFamily="2" charset="2"/>
                        <a:buChar char="Ø"/>
                        <a:tabLst>
                          <a:tab pos="217170" algn="l"/>
                          <a:tab pos="1943100" algn="l"/>
                          <a:tab pos="3200400" algn="l"/>
                        </a:tabLs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Board</a:t>
                      </a:r>
                      <a:r>
                        <a:rPr lang="en-US" sz="1400" baseline="0" dirty="0" smtClean="0">
                          <a:latin typeface="Garamond"/>
                          <a:ea typeface="Times New Roman"/>
                          <a:cs typeface="Times New Roman"/>
                        </a:rPr>
                        <a:t> considers Bond Resolution for non-voted debt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June 25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17170" algn="l"/>
                          <a:tab pos="1943100" algn="l"/>
                          <a:tab pos="3200400" algn="l"/>
                        </a:tabLs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Regular Board</a:t>
                      </a:r>
                      <a:r>
                        <a:rPr lang="en-US" sz="1400" baseline="0" dirty="0" smtClean="0">
                          <a:latin typeface="Garamond"/>
                          <a:ea typeface="Times New Roman"/>
                          <a:cs typeface="Times New Roman"/>
                        </a:rPr>
                        <a:t> Meeting </a:t>
                      </a:r>
                    </a:p>
                    <a:p>
                      <a:pPr marL="4572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5000"/>
                        <a:buFont typeface="Wingdings" pitchFamily="2" charset="2"/>
                        <a:buChar char="Ø"/>
                        <a:tabLst>
                          <a:tab pos="217170" algn="l"/>
                          <a:tab pos="1943100" algn="l"/>
                          <a:tab pos="3200400" algn="l"/>
                        </a:tabLs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Board </a:t>
                      </a: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Considers Bond </a:t>
                      </a: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Resolution</a:t>
                      </a:r>
                      <a:r>
                        <a:rPr lang="en-US" sz="1400" baseline="0" dirty="0" smtClean="0">
                          <a:latin typeface="Garamond"/>
                          <a:ea typeface="Times New Roman"/>
                          <a:cs typeface="Times New Roman"/>
                        </a:rPr>
                        <a:t> for voted bonds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July 10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17170" algn="l"/>
                          <a:tab pos="1943100" algn="l"/>
                          <a:tab pos="3200400" algn="l"/>
                        </a:tabLs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Sale of voted bonds by competitive sale</a:t>
                      </a:r>
                      <a:r>
                        <a:rPr lang="en-US" sz="1400" baseline="0" dirty="0" smtClean="0"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and approval by delegation</a:t>
                      </a:r>
                      <a:r>
                        <a:rPr lang="en-US" sz="1400" baseline="0" dirty="0" smtClean="0">
                          <a:latin typeface="Garamond"/>
                          <a:ea typeface="Times New Roman"/>
                          <a:cs typeface="Times New Roman"/>
                        </a:rPr>
                        <a:t> of authority</a:t>
                      </a:r>
                      <a:endParaRPr lang="en-US" sz="1400" dirty="0" smtClean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1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July 23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Regular Board Meeting </a:t>
                      </a:r>
                    </a:p>
                    <a:p>
                      <a:pPr marL="4572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60"/>
                        </a:spcAft>
                        <a:buSzPct val="75000"/>
                        <a:buFont typeface="Wingdings" pitchFamily="2" charset="2"/>
                        <a:buChar char="Ø"/>
                        <a:tabLst>
                          <a:tab pos="228600" algn="l"/>
                        </a:tabLs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Review of bond sale results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1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August 1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Bond closing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889" y="990600"/>
            <a:ext cx="6698511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45720" tIns="45720" rIns="45720" bIns="45720" rtlCol="0">
        <a:noAutofit/>
      </a:bodyPr>
      <a:lstStyle>
        <a:defPPr algn="l">
          <a:defRPr sz="1600" b="0" u="none" dirty="0">
            <a:latin typeface="Calibri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1601</TotalTime>
  <Words>408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Theme</vt:lpstr>
      <vt:lpstr>Woodland public schools</vt:lpstr>
      <vt:lpstr>Bond Interest Rates</vt:lpstr>
      <vt:lpstr>Bond Issue Goals</vt:lpstr>
      <vt:lpstr>Bond Issue Goals – Cont.</vt:lpstr>
      <vt:lpstr>Next Steps</vt:lpstr>
      <vt:lpstr>Preliminary Schedule of Events</vt:lpstr>
    </vt:vector>
  </TitlesOfParts>
  <Company>Public Financial Management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 Planning</dc:title>
  <dc:creator>Mark Prussing</dc:creator>
  <cp:lastModifiedBy>Mark Prussing</cp:lastModifiedBy>
  <cp:revision>34</cp:revision>
  <dcterms:created xsi:type="dcterms:W3CDTF">2011-01-12T00:14:10Z</dcterms:created>
  <dcterms:modified xsi:type="dcterms:W3CDTF">2012-05-11T18:00:48Z</dcterms:modified>
</cp:coreProperties>
</file>