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notesMasterIdLst>
    <p:notesMasterId r:id="rId8"/>
  </p:notesMasterIdLst>
  <p:sldIdLst>
    <p:sldId id="256" r:id="rId2"/>
    <p:sldId id="298" r:id="rId3"/>
    <p:sldId id="293" r:id="rId4"/>
    <p:sldId id="296" r:id="rId5"/>
    <p:sldId id="294" r:id="rId6"/>
    <p:sldId id="297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BDD54CFB-7C83-4BAA-8425-D7C4A9FE5C27}" type="datetimeFigureOut">
              <a:rPr lang="en-US" smtClean="0"/>
              <a:pPr/>
              <a:t>5/11/2012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5" tIns="46587" rIns="93175" bIns="4658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5" tIns="46587" rIns="93175" bIns="4658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DDB2E8F0-BB63-4578-A771-E4F0E0865F9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/>
          </p:cNvSpPr>
          <p:nvPr>
            <p:ph type="pic" sz="quarter" idx="12"/>
          </p:nvPr>
        </p:nvSpPr>
        <p:spPr>
          <a:xfrm>
            <a:off x="606" y="1737510"/>
            <a:ext cx="2992582" cy="230346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6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3003077" y="1737510"/>
            <a:ext cx="3136466" cy="230346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7" name="Picture Placeholder 24"/>
          <p:cNvSpPr>
            <a:spLocks noGrp="1"/>
          </p:cNvSpPr>
          <p:nvPr>
            <p:ph type="pic" sz="quarter" idx="14"/>
          </p:nvPr>
        </p:nvSpPr>
        <p:spPr>
          <a:xfrm>
            <a:off x="6151418" y="1737510"/>
            <a:ext cx="2992582" cy="230346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1"/>
          </p:nvPr>
        </p:nvSpPr>
        <p:spPr>
          <a:xfrm>
            <a:off x="0" y="4013199"/>
            <a:ext cx="9144000" cy="677863"/>
          </a:xfrm>
          <a:solidFill>
            <a:srgbClr val="417199"/>
          </a:solidFill>
        </p:spPr>
        <p:txBody>
          <a:bodyPr anchor="ctr" anchorCtr="0">
            <a:noAutofit/>
          </a:bodyPr>
          <a:lstStyle>
            <a:lvl1pPr algn="ctr" rtl="0" eaLnBrk="1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Font typeface="Wingdings" pitchFamily="2" charset="2"/>
              <a:buNone/>
              <a:defRPr lang="en-US" sz="3200" b="0" u="none" kern="1200" cap="all" dirty="0" smtClean="0">
                <a:solidFill>
                  <a:schemeClr val="tx1"/>
                </a:solidFill>
                <a:latin typeface="Calibri" pitchFamily="34" charset="0"/>
                <a:ea typeface="+mj-ea"/>
                <a:cs typeface="+mj-cs"/>
              </a:defRPr>
            </a:lvl1pPr>
            <a:lvl2pPr algn="ctr" rtl="0" eaLnBrk="1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Font typeface="Wingdings" pitchFamily="2" charset="2"/>
              <a:buNone/>
              <a:defRPr lang="en-US" sz="3200" b="0" u="none" kern="1200" cap="all" dirty="0" smtClean="0">
                <a:solidFill>
                  <a:schemeClr val="tx1"/>
                </a:solidFill>
                <a:latin typeface="Calibri" pitchFamily="34" charset="0"/>
                <a:ea typeface="+mj-ea"/>
                <a:cs typeface="+mj-cs"/>
              </a:defRPr>
            </a:lvl2pPr>
            <a:lvl3pPr algn="ctr" rtl="0" eaLnBrk="1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Font typeface="Wingdings" pitchFamily="2" charset="2"/>
              <a:buNone/>
              <a:defRPr lang="en-US" sz="3200" b="0" u="none" kern="1200" cap="all" dirty="0" smtClean="0">
                <a:solidFill>
                  <a:schemeClr val="tx1"/>
                </a:solidFill>
                <a:latin typeface="Calibri" pitchFamily="34" charset="0"/>
                <a:ea typeface="+mj-ea"/>
                <a:cs typeface="+mj-cs"/>
              </a:defRPr>
            </a:lvl3pPr>
            <a:lvl4pPr algn="ctr" rtl="0" eaLnBrk="1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Font typeface="Wingdings" pitchFamily="2" charset="2"/>
              <a:buNone/>
              <a:defRPr lang="en-US" sz="3200" b="0" u="none" kern="1200" cap="all" dirty="0" smtClean="0">
                <a:solidFill>
                  <a:schemeClr val="tx1"/>
                </a:solidFill>
                <a:latin typeface="Calibri" pitchFamily="34" charset="0"/>
                <a:ea typeface="+mj-ea"/>
                <a:cs typeface="+mj-cs"/>
              </a:defRPr>
            </a:lvl4pPr>
            <a:lvl5pPr marL="3175" indent="-3175" algn="ctr" rtl="0" eaLnBrk="1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Font typeface="Wingdings" pitchFamily="2" charset="2"/>
              <a:buNone/>
              <a:defRPr lang="en-US" sz="3200" b="0" u="none" kern="1200" cap="all" dirty="0" smtClean="0">
                <a:solidFill>
                  <a:schemeClr val="tx1"/>
                </a:solidFill>
                <a:latin typeface="Calibri" pitchFamily="34" charset="0"/>
                <a:ea typeface="+mj-ea"/>
                <a:cs typeface="+mj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chemeClr val="bg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1752600"/>
          </a:xfrm>
          <a:prstGeom prst="rect">
            <a:avLst/>
          </a:prstGeom>
          <a:solidFill>
            <a:srgbClr val="2D50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none" dirty="0"/>
          </a:p>
        </p:txBody>
      </p:sp>
      <p:pic>
        <p:nvPicPr>
          <p:cNvPr id="16" name="Picture 15" descr="PFM Logo_No Text_White.BMP"/>
          <p:cNvPicPr>
            <a:picLocks noChangeAspect="1"/>
          </p:cNvPicPr>
          <p:nvPr/>
        </p:nvPicPr>
        <p:blipFill>
          <a:blip r:embed="rId2" cstate="print"/>
          <a:srcRect l="20761" t="1861" b="7202"/>
          <a:stretch>
            <a:fillRect/>
          </a:stretch>
        </p:blipFill>
        <p:spPr>
          <a:xfrm>
            <a:off x="1" y="1"/>
            <a:ext cx="1582641" cy="1733107"/>
          </a:xfrm>
          <a:prstGeom prst="rect">
            <a:avLst/>
          </a:prstGeom>
        </p:spPr>
      </p:pic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1" y="0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816925" y="642257"/>
            <a:ext cx="7184571" cy="901535"/>
          </a:xfrm>
        </p:spPr>
        <p:txBody>
          <a:bodyPr anchor="b">
            <a:normAutofit/>
          </a:bodyPr>
          <a:lstStyle>
            <a:lvl1pPr algn="r">
              <a:defRPr lang="en-US" sz="3600" b="0" u="none" kern="1200" cap="all" dirty="0">
                <a:solidFill>
                  <a:schemeClr val="tx1"/>
                </a:solidFill>
                <a:latin typeface="Calibri" pitchFamily="34" charset="0"/>
                <a:ea typeface="+mj-ea"/>
                <a:cs typeface="+mj-cs"/>
              </a:defRPr>
            </a:lvl1pPr>
          </a:lstStyle>
          <a:p>
            <a:pPr lvl="0" algn="ctr" rtl="0" eaLnBrk="1" fontAlgn="auto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Font typeface="Wingdings" pitchFamily="2" charset="2"/>
              <a:buNone/>
              <a:defRPr/>
            </a:pPr>
            <a:r>
              <a:rPr kumimoji="0" lang="en-US" smtClean="0"/>
              <a:t>Click to edit Master title style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u="none"/>
            </a:lvl1pPr>
          </a:lstStyle>
          <a:p>
            <a:fld id="{78A1B20B-00EC-4E5C-A82B-0814FF4038C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1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1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9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9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9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9" y="144463"/>
            <a:ext cx="533400" cy="244476"/>
          </a:xfrm>
        </p:spPr>
        <p:txBody>
          <a:bodyPr/>
          <a:lstStyle/>
          <a:p>
            <a:fld id="{78A1B20B-00EC-4E5C-A82B-0814FF4038C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0233" y="0"/>
            <a:ext cx="7983537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1" y="1056815"/>
            <a:ext cx="3619500" cy="51185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305301" y="1066800"/>
            <a:ext cx="3619500" cy="26304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305301" y="3849689"/>
            <a:ext cx="3619500" cy="232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331200" y="6305550"/>
            <a:ext cx="482600" cy="476250"/>
          </a:xfrm>
        </p:spPr>
        <p:txBody>
          <a:bodyPr>
            <a:normAutofit/>
          </a:bodyPr>
          <a:lstStyle>
            <a:lvl1pPr>
              <a:defRPr sz="1200" u="none">
                <a:latin typeface="+mj-lt"/>
              </a:defRPr>
            </a:lvl1pPr>
          </a:lstStyle>
          <a:p>
            <a:fld id="{78A1B20B-00EC-4E5C-A82B-0814FF4038C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0232" y="0"/>
            <a:ext cx="6766867" cy="7549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1" y="1066801"/>
            <a:ext cx="3619500" cy="5108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05301" y="1066801"/>
            <a:ext cx="3619500" cy="5108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239125" y="6229350"/>
            <a:ext cx="685800" cy="476250"/>
          </a:xfrm>
        </p:spPr>
        <p:txBody>
          <a:bodyPr/>
          <a:lstStyle>
            <a:lvl1pPr>
              <a:defRPr u="none"/>
            </a:lvl1pPr>
          </a:lstStyle>
          <a:p>
            <a:fld id="{78A1B20B-00EC-4E5C-A82B-0814FF4038C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8"/>
          <p:cNvSpPr>
            <a:spLocks noChangeShapeType="1"/>
          </p:cNvSpPr>
          <p:nvPr/>
        </p:nvSpPr>
        <p:spPr bwMode="auto">
          <a:xfrm>
            <a:off x="428625" y="1143000"/>
            <a:ext cx="8686800" cy="0"/>
          </a:xfrm>
          <a:prstGeom prst="line">
            <a:avLst/>
          </a:prstGeom>
          <a:noFill/>
          <a:ln w="12700">
            <a:solidFill>
              <a:srgbClr val="99CCFF"/>
            </a:solidFill>
            <a:round/>
            <a:headEnd/>
            <a:tailEnd/>
          </a:ln>
          <a:effectLst/>
        </p:spPr>
        <p:txBody>
          <a:bodyPr lIns="82048" tIns="41025" rIns="82048" bIns="41025"/>
          <a:lstStyle/>
          <a:p>
            <a:pPr>
              <a:defRPr/>
            </a:pPr>
            <a:endParaRPr lang="en-US" dirty="0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 flipV="1">
            <a:off x="415925" y="1143000"/>
            <a:ext cx="0" cy="5303838"/>
          </a:xfrm>
          <a:prstGeom prst="line">
            <a:avLst/>
          </a:prstGeom>
          <a:noFill/>
          <a:ln w="12700">
            <a:solidFill>
              <a:srgbClr val="99CCFF"/>
            </a:solidFill>
            <a:round/>
            <a:headEnd/>
            <a:tailEnd/>
          </a:ln>
          <a:effectLst/>
        </p:spPr>
        <p:txBody>
          <a:bodyPr wrap="none" lIns="82048" tIns="41025" rIns="82048" bIns="41025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8061325" y="6340476"/>
            <a:ext cx="0" cy="201613"/>
          </a:xfrm>
          <a:prstGeom prst="line">
            <a:avLst/>
          </a:prstGeom>
          <a:noFill/>
          <a:ln w="6350">
            <a:solidFill>
              <a:srgbClr val="99CCFF"/>
            </a:solidFill>
            <a:round/>
            <a:headEnd/>
            <a:tailEnd/>
          </a:ln>
          <a:effectLst/>
        </p:spPr>
        <p:txBody>
          <a:bodyPr wrap="none" lIns="82048" tIns="41025" rIns="82048" bIns="41025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427039" y="6446838"/>
            <a:ext cx="6399212" cy="0"/>
          </a:xfrm>
          <a:prstGeom prst="line">
            <a:avLst/>
          </a:prstGeom>
          <a:noFill/>
          <a:ln w="12700">
            <a:solidFill>
              <a:srgbClr val="99CCFF"/>
            </a:solidFill>
            <a:round/>
            <a:headEnd/>
            <a:tailEnd/>
          </a:ln>
          <a:effectLst/>
        </p:spPr>
        <p:txBody>
          <a:bodyPr lIns="82048" tIns="41025" rIns="82048" bIns="41025"/>
          <a:lstStyle/>
          <a:p>
            <a:pPr>
              <a:defRPr/>
            </a:pPr>
            <a:endParaRPr lang="en-US" dirty="0"/>
          </a:p>
        </p:txBody>
      </p:sp>
      <p:pic>
        <p:nvPicPr>
          <p:cNvPr id="10" name="Picture 14" descr="pfm group - glob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19988" y="6291263"/>
            <a:ext cx="4159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441" y="317500"/>
            <a:ext cx="8224131" cy="5984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 noChangeAspect="1"/>
          </p:cNvSpPr>
          <p:nvPr>
            <p:ph sz="quarter" idx="2"/>
          </p:nvPr>
        </p:nvSpPr>
        <p:spPr>
          <a:xfrm>
            <a:off x="493486" y="1226008"/>
            <a:ext cx="8215085" cy="238215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 noChangeAspect="1"/>
          </p:cNvSpPr>
          <p:nvPr>
            <p:ph sz="quarter" idx="3"/>
          </p:nvPr>
        </p:nvSpPr>
        <p:spPr>
          <a:xfrm>
            <a:off x="537030" y="3767590"/>
            <a:ext cx="8157028" cy="238397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112126" y="6264276"/>
            <a:ext cx="484188" cy="373063"/>
          </a:xfrm>
          <a:prstGeom prst="rect">
            <a:avLst/>
          </a:prstGeom>
        </p:spPr>
        <p:txBody>
          <a:bodyPr/>
          <a:lstStyle>
            <a:lvl1pPr algn="l" eaLnBrk="0" hangingPunct="0">
              <a:spcBef>
                <a:spcPct val="0"/>
              </a:spcBef>
              <a:defRPr u="none">
                <a:solidFill>
                  <a:srgbClr val="002060"/>
                </a:solidFill>
                <a:latin typeface="Garamond" pitchFamily="18" charset="0"/>
              </a:defRPr>
            </a:lvl1pPr>
          </a:lstStyle>
          <a:p>
            <a:fld id="{78A1B20B-00EC-4E5C-A82B-0814FF4038C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8"/>
          <p:cNvSpPr>
            <a:spLocks noChangeShapeType="1"/>
          </p:cNvSpPr>
          <p:nvPr/>
        </p:nvSpPr>
        <p:spPr bwMode="auto">
          <a:xfrm>
            <a:off x="428625" y="1143000"/>
            <a:ext cx="8686800" cy="0"/>
          </a:xfrm>
          <a:prstGeom prst="line">
            <a:avLst/>
          </a:prstGeom>
          <a:noFill/>
          <a:ln w="12700">
            <a:solidFill>
              <a:srgbClr val="99CCFF"/>
            </a:solidFill>
            <a:round/>
            <a:headEnd/>
            <a:tailEnd/>
          </a:ln>
          <a:effectLst/>
        </p:spPr>
        <p:txBody>
          <a:bodyPr lIns="82048" tIns="41025" rIns="82048" bIns="41025"/>
          <a:lstStyle/>
          <a:p>
            <a:pPr>
              <a:defRPr/>
            </a:pPr>
            <a:endParaRPr lang="en-US" dirty="0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 flipV="1">
            <a:off x="415925" y="1143000"/>
            <a:ext cx="0" cy="5303838"/>
          </a:xfrm>
          <a:prstGeom prst="line">
            <a:avLst/>
          </a:prstGeom>
          <a:noFill/>
          <a:ln w="12700">
            <a:solidFill>
              <a:srgbClr val="99CCFF"/>
            </a:solidFill>
            <a:round/>
            <a:headEnd/>
            <a:tailEnd/>
          </a:ln>
          <a:effectLst/>
        </p:spPr>
        <p:txBody>
          <a:bodyPr wrap="none" lIns="82048" tIns="41025" rIns="82048" bIns="41025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8061325" y="6340476"/>
            <a:ext cx="0" cy="201613"/>
          </a:xfrm>
          <a:prstGeom prst="line">
            <a:avLst/>
          </a:prstGeom>
          <a:noFill/>
          <a:ln w="6350">
            <a:solidFill>
              <a:srgbClr val="99CCFF"/>
            </a:solidFill>
            <a:round/>
            <a:headEnd/>
            <a:tailEnd/>
          </a:ln>
          <a:effectLst/>
        </p:spPr>
        <p:txBody>
          <a:bodyPr wrap="none" lIns="82048" tIns="41025" rIns="82048" bIns="41025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427039" y="6446838"/>
            <a:ext cx="6399212" cy="0"/>
          </a:xfrm>
          <a:prstGeom prst="line">
            <a:avLst/>
          </a:prstGeom>
          <a:noFill/>
          <a:ln w="12700">
            <a:solidFill>
              <a:srgbClr val="99CCFF"/>
            </a:solidFill>
            <a:round/>
            <a:headEnd/>
            <a:tailEnd/>
          </a:ln>
          <a:effectLst/>
        </p:spPr>
        <p:txBody>
          <a:bodyPr lIns="82048" tIns="41025" rIns="82048" bIns="41025"/>
          <a:lstStyle/>
          <a:p>
            <a:pPr>
              <a:defRPr/>
            </a:pPr>
            <a:endParaRPr lang="en-US" dirty="0"/>
          </a:p>
        </p:txBody>
      </p:sp>
      <p:pic>
        <p:nvPicPr>
          <p:cNvPr id="10" name="Picture 13" descr="pfm group - glob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19988" y="6291263"/>
            <a:ext cx="4159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441" y="317500"/>
            <a:ext cx="8224131" cy="5984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 noChangeAspect="1"/>
          </p:cNvSpPr>
          <p:nvPr>
            <p:ph sz="quarter" idx="2"/>
          </p:nvPr>
        </p:nvSpPr>
        <p:spPr>
          <a:xfrm>
            <a:off x="482854" y="1215375"/>
            <a:ext cx="8215085" cy="238215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 noChangeAspect="1"/>
          </p:cNvSpPr>
          <p:nvPr>
            <p:ph sz="quarter" idx="3"/>
          </p:nvPr>
        </p:nvSpPr>
        <p:spPr>
          <a:xfrm>
            <a:off x="482855" y="3703793"/>
            <a:ext cx="4049484" cy="238397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4"/>
          <p:cNvSpPr>
            <a:spLocks noGrp="1" noChangeAspect="1"/>
          </p:cNvSpPr>
          <p:nvPr>
            <p:ph sz="quarter" idx="11"/>
          </p:nvPr>
        </p:nvSpPr>
        <p:spPr>
          <a:xfrm>
            <a:off x="4673600" y="3696538"/>
            <a:ext cx="4042227" cy="238397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12126" y="6264276"/>
            <a:ext cx="484188" cy="373063"/>
          </a:xfrm>
          <a:prstGeom prst="rect">
            <a:avLst/>
          </a:prstGeom>
        </p:spPr>
        <p:txBody>
          <a:bodyPr/>
          <a:lstStyle>
            <a:lvl1pPr algn="l" eaLnBrk="0" hangingPunct="0">
              <a:spcBef>
                <a:spcPct val="0"/>
              </a:spcBef>
              <a:defRPr u="none">
                <a:solidFill>
                  <a:srgbClr val="002060"/>
                </a:solidFill>
                <a:latin typeface="Garamond" pitchFamily="18" charset="0"/>
              </a:defRPr>
            </a:lvl1pPr>
          </a:lstStyle>
          <a:p>
            <a:fld id="{78A1B20B-00EC-4E5C-A82B-0814FF4038C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2D3883B-B732-4503-9944-A72DE178D5AD}" type="datetimeFigureOut">
              <a:rPr lang="en-US" smtClean="0"/>
              <a:pPr/>
              <a:t>5/11/2012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1B20B-00EC-4E5C-A82B-0814FF4038C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9" y="1"/>
            <a:ext cx="6723817" cy="776177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324600"/>
            <a:ext cx="533400" cy="244476"/>
          </a:xfrm>
        </p:spPr>
        <p:txBody>
          <a:bodyPr>
            <a:noAutofit/>
          </a:bodyPr>
          <a:lstStyle>
            <a:lvl1pPr>
              <a:defRPr sz="1200" u="none">
                <a:solidFill>
                  <a:schemeClr val="tx1"/>
                </a:solidFill>
                <a:latin typeface="+mj-lt"/>
              </a:defRPr>
            </a:lvl1pPr>
          </a:lstStyle>
          <a:p>
            <a:fld id="{78A1B20B-00EC-4E5C-A82B-0814FF4038C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990600"/>
            <a:ext cx="8153400" cy="5105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42672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4343400"/>
            <a:ext cx="1295400" cy="9906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43434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4343400"/>
            <a:ext cx="7620000" cy="9906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algn="l">
              <a:buNone/>
              <a:defRPr sz="4000" b="0" strike="noStrike" cap="none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25400" dist="25400" dir="2700000" algn="tl">
                    <a:schemeClr val="bg1">
                      <a:lumMod val="65000"/>
                      <a:alpha val="43000"/>
                    </a:scheme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pic>
        <p:nvPicPr>
          <p:cNvPr id="14" name="Picture 13" descr="PFM Logo_No Text_White.BMP"/>
          <p:cNvPicPr>
            <a:picLocks noChangeAspect="1"/>
          </p:cNvPicPr>
          <p:nvPr/>
        </p:nvPicPr>
        <p:blipFill>
          <a:blip r:embed="rId2" cstate="print"/>
          <a:srcRect l="20761" t="1861" b="7202"/>
          <a:stretch>
            <a:fillRect/>
          </a:stretch>
        </p:blipFill>
        <p:spPr>
          <a:xfrm>
            <a:off x="1" y="4314825"/>
            <a:ext cx="939391" cy="10287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990601"/>
            <a:ext cx="3886200" cy="5170967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990601"/>
            <a:ext cx="3886200" cy="5170967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lvl1pPr>
              <a:defRPr u="none"/>
            </a:lvl1pPr>
          </a:lstStyle>
          <a:p>
            <a:fld id="{78A1B20B-00EC-4E5C-A82B-0814FF4038C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1" y="0"/>
            <a:ext cx="6803065" cy="765544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1828800"/>
            <a:ext cx="3886200" cy="4191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1828800"/>
            <a:ext cx="3886200" cy="4191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lvl1pPr>
              <a:defRPr u="none"/>
            </a:lvl1pPr>
          </a:lstStyle>
          <a:p>
            <a:fld id="{78A1B20B-00EC-4E5C-A82B-0814FF4038C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12776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12776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u="none"/>
            </a:lvl1pPr>
          </a:lstStyle>
          <a:p>
            <a:fld id="{78A1B20B-00EC-4E5C-A82B-0814FF4038C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"/>
            <a:ext cx="6813699" cy="744279"/>
          </a:xfrm>
        </p:spPr>
        <p:txBody>
          <a:bodyPr anchor="ctr">
            <a:normAutofit/>
          </a:bodyPr>
          <a:lstStyle>
            <a:lvl1pPr algn="l">
              <a:buNone/>
              <a:defRPr sz="32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u="none">
                <a:solidFill>
                  <a:srgbClr val="FFFFFF"/>
                </a:solidFill>
              </a:defRPr>
            </a:lvl1pPr>
          </a:lstStyle>
          <a:p>
            <a:fld id="{78A1B20B-00EC-4E5C-A82B-0814FF4038C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003738"/>
            <a:ext cx="1600200" cy="5092262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990600"/>
            <a:ext cx="6400800" cy="5181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1" y="0"/>
            <a:ext cx="6934200" cy="75491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7" y="855719"/>
            <a:ext cx="8169845" cy="5414453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762000"/>
            <a:ext cx="533400" cy="76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49" y="762000"/>
            <a:ext cx="8553451" cy="76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305800" y="6303334"/>
            <a:ext cx="533400" cy="244476"/>
          </a:xfrm>
          <a:prstGeom prst="rect">
            <a:avLst/>
          </a:prstGeom>
        </p:spPr>
        <p:txBody>
          <a:bodyPr vert="horz" anchor="ctr" anchorCtr="0">
            <a:noAutofit/>
          </a:bodyPr>
          <a:lstStyle>
            <a:lvl1pPr algn="ctr" eaLnBrk="1" latinLnBrk="0" hangingPunct="1">
              <a:defRPr kumimoji="0" sz="1200" b="1" u="none">
                <a:solidFill>
                  <a:schemeClr val="tx1"/>
                </a:solidFill>
                <a:latin typeface="+mj-lt"/>
              </a:defRPr>
            </a:lvl1pPr>
          </a:lstStyle>
          <a:p>
            <a:fld id="{78A1B20B-00EC-4E5C-A82B-0814FF4038C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24"/>
          <p:cNvPicPr>
            <a:picLocks noChangeAspect="1" noChangeArrowheads="1"/>
          </p:cNvPicPr>
          <p:nvPr/>
        </p:nvPicPr>
        <p:blipFill>
          <a:blip r:embed="rId18" cstate="print"/>
          <a:srcRect l="3373"/>
          <a:stretch>
            <a:fillRect/>
          </a:stretch>
        </p:blipFill>
        <p:spPr bwMode="auto">
          <a:xfrm>
            <a:off x="180769" y="6216747"/>
            <a:ext cx="401123" cy="38805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3554" name="Picture 2" descr="http://www.woodland.wednet.edu/themes/wsd/logo.png"/>
          <p:cNvPicPr>
            <a:picLocks noChangeAspect="1" noChangeArrowheads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76200" y="-388938"/>
            <a:ext cx="3333750" cy="809626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 userDrawn="1"/>
        </p:nvSpPr>
        <p:spPr>
          <a:xfrm>
            <a:off x="6096000" y="228600"/>
            <a:ext cx="2819400" cy="381000"/>
          </a:xfrm>
          <a:prstGeom prst="rect">
            <a:avLst/>
          </a:prstGeom>
          <a:noFill/>
        </p:spPr>
        <p:txBody>
          <a:bodyPr wrap="square" lIns="45720" tIns="45720" rIns="45720" bIns="45720" rtlCol="0">
            <a:noAutofit/>
          </a:bodyPr>
          <a:lstStyle/>
          <a:p>
            <a:pPr algn="l"/>
            <a:r>
              <a:rPr lang="en-US" sz="1800" b="0" u="none" dirty="0" smtClean="0">
                <a:solidFill>
                  <a:srgbClr val="00B050"/>
                </a:solidFill>
                <a:latin typeface="Berlin Sans FB" pitchFamily="34" charset="0"/>
              </a:rPr>
              <a:t>Woodland Public Schools</a:t>
            </a:r>
            <a:endParaRPr lang="en-US" sz="1800" b="0" u="none" dirty="0">
              <a:solidFill>
                <a:srgbClr val="00B050"/>
              </a:solidFill>
              <a:latin typeface="Berlin Sans FB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Calibri" pitchFamily="34" charset="0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Placeholder 12" descr="Edu_RA_Pres-9.jpg"/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/>
          <a:srcRect t="22422" r="1136" b="22422"/>
          <a:stretch>
            <a:fillRect/>
          </a:stretch>
        </p:blipFill>
        <p:spPr>
          <a:xfrm>
            <a:off x="6043550" y="1728850"/>
            <a:ext cx="3100840" cy="2303463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Bond Sale Planning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Woodland public schools</a:t>
            </a:r>
            <a:endParaRPr lang="en-US" sz="4000" dirty="0"/>
          </a:p>
        </p:txBody>
      </p:sp>
      <p:sp>
        <p:nvSpPr>
          <p:cNvPr id="8" name="Rectangle 7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May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14,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2012</a:t>
            </a:r>
            <a:endParaRPr kumimoji="0"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895600" y="4833055"/>
            <a:ext cx="335280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tabLst>
                <a:tab pos="0" algn="l"/>
                <a:tab pos="4114800" algn="ctr"/>
              </a:tabLst>
            </a:pPr>
            <a:r>
              <a:rPr lang="en-US" sz="1400" u="none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Prepared by:</a:t>
            </a:r>
            <a:br>
              <a:rPr lang="en-US" sz="1400" u="none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</a:br>
            <a:endParaRPr lang="en-US" sz="1000" u="none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algn="ctr">
              <a:buNone/>
              <a:tabLst>
                <a:tab pos="0" algn="l"/>
              </a:tabLst>
            </a:pPr>
            <a:r>
              <a:rPr lang="en-US" sz="1400" b="0" u="none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Mark Prussing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/>
            </a:r>
            <a:b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</a:br>
            <a:r>
              <a:rPr lang="en-US" sz="1400" i="1" u="none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Senior Managing Consultant</a:t>
            </a:r>
            <a:endParaRPr lang="en-US" sz="1400" b="0" i="1" u="none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algn="ctr">
              <a:buNone/>
              <a:tabLst>
                <a:tab pos="0" algn="l"/>
              </a:tabLst>
            </a:pPr>
            <a:endParaRPr lang="en-US" sz="11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50761" y="4833055"/>
            <a:ext cx="2743211" cy="1000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None/>
              <a:tabLst>
                <a:tab pos="0" algn="l"/>
                <a:tab pos="4114800" algn="ctr"/>
              </a:tabLst>
            </a:pPr>
            <a:r>
              <a:rPr lang="en-US" sz="1400" u="none" dirty="0" smtClean="0">
                <a:solidFill>
                  <a:srgbClr val="968C8C">
                    <a:lumMod val="75000"/>
                  </a:srgbClr>
                </a:solidFill>
                <a:latin typeface="Calibri" pitchFamily="34" charset="0"/>
              </a:rPr>
              <a:t>Public Financial Management, Inc.</a:t>
            </a:r>
          </a:p>
          <a:p>
            <a:pPr lvl="0" algn="ctr">
              <a:spcBef>
                <a:spcPts val="0"/>
              </a:spcBef>
              <a:buNone/>
              <a:tabLst>
                <a:tab pos="0" algn="l"/>
                <a:tab pos="4114800" algn="ctr"/>
              </a:tabLst>
            </a:pPr>
            <a:endParaRPr lang="en-US" sz="600" b="0" u="none" dirty="0" smtClean="0">
              <a:solidFill>
                <a:srgbClr val="968C8C">
                  <a:lumMod val="75000"/>
                </a:srgbClr>
              </a:solidFill>
              <a:latin typeface="Calibri" pitchFamily="34" charset="0"/>
            </a:endParaRPr>
          </a:p>
          <a:p>
            <a:pPr lvl="0" algn="ctr">
              <a:buNone/>
              <a:tabLst>
                <a:tab pos="0" algn="l"/>
              </a:tabLst>
            </a:pPr>
            <a:r>
              <a:rPr lang="en-US" sz="1400" b="0" u="none" dirty="0" smtClean="0">
                <a:solidFill>
                  <a:srgbClr val="968C8C">
                    <a:lumMod val="75000"/>
                  </a:srgbClr>
                </a:solidFill>
                <a:latin typeface="Calibri" pitchFamily="34" charset="0"/>
              </a:rPr>
              <a:t>719 2</a:t>
            </a:r>
            <a:r>
              <a:rPr lang="en-US" sz="1400" b="0" u="none" baseline="30000" dirty="0" smtClean="0">
                <a:solidFill>
                  <a:srgbClr val="968C8C">
                    <a:lumMod val="75000"/>
                  </a:srgbClr>
                </a:solidFill>
                <a:latin typeface="Calibri" pitchFamily="34" charset="0"/>
              </a:rPr>
              <a:t>nd</a:t>
            </a:r>
            <a:r>
              <a:rPr lang="en-US" sz="1400" b="0" u="none" dirty="0" smtClean="0">
                <a:solidFill>
                  <a:srgbClr val="968C8C">
                    <a:lumMod val="75000"/>
                  </a:srgbClr>
                </a:solidFill>
                <a:latin typeface="Calibri" pitchFamily="34" charset="0"/>
              </a:rPr>
              <a:t> Avenue, Suite 801</a:t>
            </a:r>
          </a:p>
          <a:p>
            <a:pPr lvl="0" algn="ctr">
              <a:buNone/>
              <a:tabLst>
                <a:tab pos="0" algn="l"/>
              </a:tabLst>
            </a:pPr>
            <a:r>
              <a:rPr lang="en-US" sz="1400" b="0" u="none" dirty="0" smtClean="0">
                <a:solidFill>
                  <a:srgbClr val="968C8C">
                    <a:lumMod val="75000"/>
                  </a:srgbClr>
                </a:solidFill>
                <a:latin typeface="Calibri" pitchFamily="34" charset="0"/>
              </a:rPr>
              <a:t>Seattle, WA 98104</a:t>
            </a:r>
          </a:p>
          <a:p>
            <a:pPr lvl="0" algn="ctr">
              <a:buNone/>
              <a:tabLst>
                <a:tab pos="0" algn="l"/>
              </a:tabLst>
            </a:pPr>
            <a:r>
              <a:rPr lang="en-US" sz="1100" b="0" u="none" dirty="0" smtClean="0">
                <a:solidFill>
                  <a:srgbClr val="968C8C">
                    <a:lumMod val="75000"/>
                  </a:srgbClr>
                </a:solidFill>
                <a:latin typeface="Calibri" pitchFamily="34" charset="0"/>
              </a:rPr>
              <a:t>(206) 264-8900   (206) 264-9699 fax</a:t>
            </a:r>
            <a:endParaRPr lang="en-US" sz="1100" b="0" u="none" dirty="0">
              <a:solidFill>
                <a:srgbClr val="968C8C">
                  <a:lumMod val="75000"/>
                </a:srgbClr>
              </a:solidFill>
              <a:latin typeface="Calibri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726476" y="1733108"/>
            <a:ext cx="3716565" cy="22966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Placeholder 16"/>
          <p:cNvPicPr>
            <a:picLocks noGrp="1" noChangeAspect="1"/>
          </p:cNvPicPr>
          <p:nvPr>
            <p:ph type="pic" sz="quarter" idx="12"/>
          </p:nvPr>
        </p:nvPicPr>
        <p:blipFill>
          <a:blip r:embed="rId4" cstate="print"/>
          <a:srcRect l="1284" r="1284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Bond Interest Rates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1B20B-00EC-4E5C-A82B-0814FF4038C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85800" y="914400"/>
            <a:ext cx="7543800" cy="304800"/>
          </a:xfrm>
          <a:prstGeom prst="rect">
            <a:avLst/>
          </a:prstGeom>
          <a:noFill/>
        </p:spPr>
        <p:txBody>
          <a:bodyPr wrap="square" lIns="45720" tIns="45720" rIns="45720" bIns="45720" rtlCol="0">
            <a:noAutofit/>
          </a:bodyPr>
          <a:lstStyle/>
          <a:p>
            <a:pPr algn="l"/>
            <a:r>
              <a:rPr lang="en-US" sz="1600" b="0" u="none" dirty="0" smtClean="0">
                <a:latin typeface="Calibri" pitchFamily="34" charset="0"/>
              </a:rPr>
              <a:t>Current bond interest rates </a:t>
            </a:r>
            <a:r>
              <a:rPr lang="en-US" sz="1600" b="0" u="none" dirty="0" smtClean="0">
                <a:latin typeface="Calibri" pitchFamily="34" charset="0"/>
              </a:rPr>
              <a:t>remain low due to continued economic uncertainty</a:t>
            </a:r>
            <a:endParaRPr lang="en-US" sz="1600" b="0" u="none" dirty="0">
              <a:latin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219200"/>
            <a:ext cx="7572375" cy="515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Bond Issue Goals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1B20B-00EC-4E5C-A82B-0814FF4038C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514608" cy="5341410"/>
          </a:xfrm>
        </p:spPr>
        <p:txBody>
          <a:bodyPr/>
          <a:lstStyle/>
          <a:p>
            <a:r>
              <a:rPr lang="en-US" sz="1800" dirty="0" smtClean="0"/>
              <a:t>Provide funds to meet construction cash flow needs</a:t>
            </a:r>
          </a:p>
          <a:p>
            <a:pPr lvl="1"/>
            <a:r>
              <a:rPr lang="en-US" sz="1600" dirty="0" smtClean="0"/>
              <a:t>Summer 2012 sale and deposit to Capital Projects Fund</a:t>
            </a:r>
          </a:p>
          <a:p>
            <a:pPr>
              <a:lnSpc>
                <a:spcPct val="150000"/>
              </a:lnSpc>
            </a:pPr>
            <a:r>
              <a:rPr lang="en-US" sz="1800" dirty="0" smtClean="0"/>
              <a:t>Maintain property tax rates which meet taxpayer expectations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1600" b="1" dirty="0" smtClean="0"/>
              <a:t>Maintain a total bond tax rate at </a:t>
            </a:r>
            <a:r>
              <a:rPr lang="en-US" sz="1600" b="1" u="sng" dirty="0" smtClean="0"/>
              <a:t>or below </a:t>
            </a:r>
            <a:r>
              <a:rPr lang="en-US" sz="1600" b="1" dirty="0" smtClean="0"/>
              <a:t>$2.15 / $1,000</a:t>
            </a:r>
            <a:r>
              <a:rPr lang="en-US" sz="1800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n-US" sz="1800" dirty="0" smtClean="0"/>
              <a:t>Lock in current low interest rates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1600" dirty="0" smtClean="0"/>
              <a:t>Split the authorization into multiple sales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1600" dirty="0" smtClean="0"/>
              <a:t>Initial </a:t>
            </a:r>
            <a:r>
              <a:rPr lang="en-US" sz="1600" dirty="0" smtClean="0"/>
              <a:t>plan - $25-30 million in 2012 sale</a:t>
            </a:r>
            <a:endParaRPr lang="en-US" sz="1600" b="1" dirty="0" smtClean="0"/>
          </a:p>
          <a:p>
            <a:r>
              <a:rPr lang="en-US" sz="1800" dirty="0" smtClean="0"/>
              <a:t>Maximize funds available for projects</a:t>
            </a:r>
          </a:p>
          <a:p>
            <a:pPr lvl="1"/>
            <a:r>
              <a:rPr lang="en-US" sz="1600" dirty="0" smtClean="0"/>
              <a:t>Use premium bonds to cover costs of issuance and possible DSF contribution</a:t>
            </a:r>
            <a:endParaRPr lang="en-US" sz="1800" dirty="0" smtClean="0"/>
          </a:p>
          <a:p>
            <a:pPr>
              <a:lnSpc>
                <a:spcPct val="150000"/>
              </a:lnSpc>
            </a:pPr>
            <a:r>
              <a:rPr lang="en-US" sz="1800" dirty="0" smtClean="0"/>
              <a:t>Maintain an appropriate balance in the Debt Service Fund</a:t>
            </a:r>
            <a:endParaRPr lang="en-US" sz="1400" dirty="0" smtClean="0"/>
          </a:p>
          <a:p>
            <a:pPr lvl="1"/>
            <a:r>
              <a:rPr lang="en-US" sz="1600" dirty="0" smtClean="0"/>
              <a:t>First interest payment December 1, 2012 </a:t>
            </a:r>
            <a:endParaRPr lang="en-US" sz="1800" dirty="0" smtClean="0"/>
          </a:p>
          <a:p>
            <a:pPr>
              <a:lnSpc>
                <a:spcPct val="150000"/>
              </a:lnSpc>
            </a:pPr>
            <a:r>
              <a:rPr lang="en-US" sz="1800" dirty="0" smtClean="0"/>
              <a:t>Obtain an initial  bond rating from Moody’s Investors Service</a:t>
            </a:r>
          </a:p>
          <a:p>
            <a:pPr>
              <a:lnSpc>
                <a:spcPct val="150000"/>
              </a:lnSpc>
              <a:buNone/>
            </a:pPr>
            <a:endParaRPr lang="en-US" sz="16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Bond Issue Goals – Cont.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1B20B-00EC-4E5C-A82B-0814FF4038C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514608" cy="534141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800" dirty="0" smtClean="0"/>
              <a:t>Sell bonds in a manner which provides the most efficient cost of borrowing</a:t>
            </a:r>
            <a:endParaRPr lang="en-US" sz="1400" dirty="0" smtClean="0"/>
          </a:p>
          <a:p>
            <a:pPr lvl="1"/>
            <a:r>
              <a:rPr lang="en-US" sz="1600" dirty="0" smtClean="0"/>
              <a:t>Competitive vs. Negotiated sale </a:t>
            </a:r>
          </a:p>
          <a:p>
            <a:pPr>
              <a:lnSpc>
                <a:spcPct val="150000"/>
              </a:lnSpc>
            </a:pPr>
            <a:r>
              <a:rPr lang="en-US" sz="1800" dirty="0" smtClean="0"/>
              <a:t>Maximum bond term – 25 years</a:t>
            </a:r>
          </a:p>
          <a:p>
            <a:pPr>
              <a:lnSpc>
                <a:spcPct val="150000"/>
              </a:lnSpc>
            </a:pPr>
            <a:r>
              <a:rPr lang="en-US" sz="1800" dirty="0" smtClean="0"/>
              <a:t>Adopt appropriate debt management policies and procedures</a:t>
            </a:r>
            <a:endParaRPr lang="en-US" sz="1400" dirty="0" smtClean="0"/>
          </a:p>
          <a:p>
            <a:pPr lvl="1"/>
            <a:r>
              <a:rPr lang="en-US" sz="1600" dirty="0" smtClean="0"/>
              <a:t>Post-issuance tax compliance</a:t>
            </a:r>
            <a:endParaRPr lang="en-US" sz="1800" dirty="0" smtClean="0"/>
          </a:p>
          <a:p>
            <a:pPr>
              <a:lnSpc>
                <a:spcPct val="150000"/>
              </a:lnSpc>
            </a:pPr>
            <a:r>
              <a:rPr lang="en-US" sz="1800" dirty="0" smtClean="0"/>
              <a:t>Incorporate State Energy Grant funding into financing </a:t>
            </a:r>
            <a:r>
              <a:rPr lang="en-US" sz="1800" dirty="0" smtClean="0"/>
              <a:t>plans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$800,000 Local matching fund requirement</a:t>
            </a:r>
          </a:p>
          <a:p>
            <a:pPr lvl="2">
              <a:lnSpc>
                <a:spcPct val="150000"/>
              </a:lnSpc>
            </a:pPr>
            <a:r>
              <a:rPr lang="en-US" sz="1600" dirty="0" smtClean="0"/>
              <a:t>$400,000 included in voter authorized bonds</a:t>
            </a:r>
          </a:p>
          <a:p>
            <a:pPr lvl="2">
              <a:lnSpc>
                <a:spcPct val="150000"/>
              </a:lnSpc>
            </a:pPr>
            <a:r>
              <a:rPr lang="en-US" sz="1600" dirty="0" smtClean="0"/>
              <a:t>$400,000 non-voted debt</a:t>
            </a:r>
            <a:endParaRPr lang="en-US" sz="1600" dirty="0" smtClean="0"/>
          </a:p>
          <a:p>
            <a:pPr>
              <a:lnSpc>
                <a:spcPct val="150000"/>
              </a:lnSpc>
              <a:buNone/>
            </a:pPr>
            <a:endParaRPr lang="en-US" sz="16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Next Steps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1B20B-00EC-4E5C-A82B-0814FF4038C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514608" cy="5341410"/>
          </a:xfrm>
        </p:spPr>
        <p:txBody>
          <a:bodyPr/>
          <a:lstStyle/>
          <a:p>
            <a:r>
              <a:rPr lang="en-US" sz="1800" dirty="0" smtClean="0"/>
              <a:t>Evaluate project cash flow requirements – Construction manager / District / PFM</a:t>
            </a:r>
          </a:p>
          <a:p>
            <a:r>
              <a:rPr lang="en-US" sz="1800" dirty="0" smtClean="0"/>
              <a:t>Set initial issue sale amount and payment </a:t>
            </a:r>
            <a:r>
              <a:rPr lang="en-US" sz="1800" dirty="0" smtClean="0"/>
              <a:t>structure – PFM / District</a:t>
            </a:r>
            <a:endParaRPr lang="en-US" sz="1800" dirty="0" smtClean="0"/>
          </a:p>
          <a:p>
            <a:r>
              <a:rPr lang="en-US" sz="1800" dirty="0" smtClean="0"/>
              <a:t>Prepare </a:t>
            </a:r>
            <a:r>
              <a:rPr lang="en-US" sz="1800" dirty="0" smtClean="0"/>
              <a:t>Preliminary Official Statement – </a:t>
            </a:r>
            <a:r>
              <a:rPr lang="en-US" sz="1800" dirty="0" smtClean="0"/>
              <a:t>Pacifica / District / PFM</a:t>
            </a:r>
            <a:endParaRPr lang="en-US" sz="1800" dirty="0" smtClean="0"/>
          </a:p>
          <a:p>
            <a:r>
              <a:rPr lang="en-US" sz="1800" dirty="0" smtClean="0"/>
              <a:t>Prepare </a:t>
            </a:r>
            <a:r>
              <a:rPr lang="en-US" sz="1800" dirty="0" smtClean="0"/>
              <a:t>Bond </a:t>
            </a:r>
            <a:r>
              <a:rPr lang="en-US" sz="1800" dirty="0" smtClean="0"/>
              <a:t>Resolution, including delegation of authority for approval </a:t>
            </a:r>
            <a:r>
              <a:rPr lang="en-US" sz="1800" dirty="0" smtClean="0"/>
              <a:t>– Pacifica</a:t>
            </a:r>
          </a:p>
          <a:p>
            <a:r>
              <a:rPr lang="en-US" sz="1800" dirty="0" smtClean="0"/>
              <a:t>Review debt management policies </a:t>
            </a:r>
            <a:r>
              <a:rPr lang="en-US" sz="1800" dirty="0" smtClean="0"/>
              <a:t>and procedures - Pacifica / </a:t>
            </a:r>
            <a:r>
              <a:rPr lang="en-US" sz="1800" dirty="0" smtClean="0"/>
              <a:t>PFM / District</a:t>
            </a:r>
            <a:endParaRPr lang="en-US" sz="1800" dirty="0" smtClean="0"/>
          </a:p>
          <a:p>
            <a:r>
              <a:rPr lang="en-US" sz="1800" dirty="0" smtClean="0"/>
              <a:t>Prepare Rating agency presentation </a:t>
            </a:r>
            <a:r>
              <a:rPr lang="en-US" sz="1800" dirty="0" smtClean="0"/>
              <a:t>– PFM / District</a:t>
            </a:r>
            <a:endParaRPr lang="en-US" sz="1800" dirty="0" smtClean="0"/>
          </a:p>
          <a:p>
            <a:r>
              <a:rPr lang="en-US" sz="1800" dirty="0" smtClean="0"/>
              <a:t>Establish initial Debt Service Fund budget and levy for 2013</a:t>
            </a:r>
          </a:p>
          <a:p>
            <a:r>
              <a:rPr lang="en-US" sz="1800" dirty="0" smtClean="0"/>
              <a:t>Re-evaluate Debt Service Fund levy in November, once assessed value estimates are </a:t>
            </a:r>
            <a:r>
              <a:rPr lang="en-US" sz="1800" dirty="0" smtClean="0"/>
              <a:t>available and revise budget as necessary to meet tax rate goal</a:t>
            </a:r>
            <a:endParaRPr lang="en-US" sz="18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pPr>
              <a:lnSpc>
                <a:spcPct val="150000"/>
              </a:lnSpc>
            </a:pPr>
            <a:endParaRPr lang="en-US" sz="1600" dirty="0" smtClean="0"/>
          </a:p>
          <a:p>
            <a:pPr>
              <a:lnSpc>
                <a:spcPct val="150000"/>
              </a:lnSpc>
              <a:buNone/>
            </a:pPr>
            <a:endParaRPr lang="en-US" sz="16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Preliminary </a:t>
            </a:r>
            <a:r>
              <a:rPr lang="en-US" sz="2400" dirty="0" smtClean="0"/>
              <a:t>Schedule of Events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789474" y="6439439"/>
            <a:ext cx="4085105" cy="32533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F721BB2-1069-4CE6-97C0-D775AEE9695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63681" y="2781175"/>
          <a:ext cx="5920395" cy="3289048"/>
        </p:xfrm>
        <a:graphic>
          <a:graphicData uri="http://schemas.openxmlformats.org/drawingml/2006/table">
            <a:tbl>
              <a:tblPr/>
              <a:tblGrid>
                <a:gridCol w="1826505"/>
                <a:gridCol w="4093890"/>
              </a:tblGrid>
              <a:tr h="276356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360"/>
                        </a:spcBef>
                        <a:spcAft>
                          <a:spcPts val="360"/>
                        </a:spcAft>
                        <a:tabLst>
                          <a:tab pos="1943100" algn="l"/>
                          <a:tab pos="3200400" algn="l"/>
                        </a:tabLst>
                      </a:pPr>
                      <a:r>
                        <a:rPr lang="en-US" sz="1400" b="1" dirty="0">
                          <a:latin typeface="Garamond"/>
                          <a:ea typeface="Times New Roman"/>
                          <a:cs typeface="Times New Roman"/>
                        </a:rPr>
                        <a:t>Date</a:t>
                      </a:r>
                      <a:endParaRPr lang="en-US" sz="1400" dirty="0"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62577" marR="625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360"/>
                        </a:spcBef>
                        <a:spcAft>
                          <a:spcPts val="360"/>
                        </a:spcAft>
                        <a:tabLst>
                          <a:tab pos="1943100" algn="l"/>
                          <a:tab pos="3200400" algn="l"/>
                        </a:tabLst>
                      </a:pPr>
                      <a:r>
                        <a:rPr lang="en-US" sz="1400" b="1" dirty="0">
                          <a:latin typeface="Garamond"/>
                          <a:ea typeface="Times New Roman"/>
                          <a:cs typeface="Times New Roman"/>
                        </a:rPr>
                        <a:t>Event</a:t>
                      </a:r>
                      <a:endParaRPr lang="en-US" sz="1400" dirty="0"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62577" marR="625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622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  <a:tabLst>
                          <a:tab pos="1943100" algn="l"/>
                          <a:tab pos="3200400" algn="l"/>
                        </a:tabLst>
                      </a:pPr>
                      <a:r>
                        <a:rPr lang="en-US" sz="1400" dirty="0" smtClean="0">
                          <a:latin typeface="Garamond"/>
                          <a:ea typeface="Times New Roman"/>
                          <a:cs typeface="Times New Roman"/>
                        </a:rPr>
                        <a:t>May 14</a:t>
                      </a:r>
                      <a:endParaRPr lang="en-US" sz="1400" dirty="0"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62577" marR="62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17170" algn="l"/>
                          <a:tab pos="1943100" algn="l"/>
                          <a:tab pos="3200400" algn="l"/>
                        </a:tabLst>
                      </a:pPr>
                      <a:r>
                        <a:rPr lang="en-US" sz="1400" dirty="0" smtClean="0">
                          <a:latin typeface="+mn-lt"/>
                          <a:ea typeface="Times New Roman"/>
                          <a:cs typeface="Times New Roman"/>
                        </a:rPr>
                        <a:t>Regular Board </a:t>
                      </a:r>
                      <a:r>
                        <a:rPr lang="en-US" sz="1400" dirty="0" smtClean="0">
                          <a:latin typeface="+mn-lt"/>
                          <a:ea typeface="Times New Roman"/>
                          <a:cs typeface="Times New Roman"/>
                        </a:rPr>
                        <a:t>Meeting</a:t>
                      </a:r>
                    </a:p>
                    <a:p>
                      <a:pPr marL="457200" marR="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75000"/>
                        <a:buFont typeface="Wingdings" pitchFamily="2" charset="2"/>
                        <a:buChar char="Ø"/>
                        <a:tabLst>
                          <a:tab pos="217170" algn="l"/>
                          <a:tab pos="1943100" algn="l"/>
                          <a:tab pos="3200400" algn="l"/>
                        </a:tabLst>
                      </a:pPr>
                      <a:r>
                        <a:rPr lang="en-US" sz="1400" dirty="0" smtClean="0">
                          <a:latin typeface="+mn-lt"/>
                          <a:ea typeface="Times New Roman"/>
                          <a:cs typeface="Times New Roman"/>
                        </a:rPr>
                        <a:t>Review of </a:t>
                      </a:r>
                      <a:r>
                        <a:rPr lang="en-US" sz="1400" baseline="0" dirty="0" smtClean="0">
                          <a:latin typeface="+mn-lt"/>
                          <a:ea typeface="Times New Roman"/>
                          <a:cs typeface="Times New Roman"/>
                        </a:rPr>
                        <a:t>financing plans </a:t>
                      </a:r>
                    </a:p>
                    <a:p>
                      <a:pPr marL="457200" marR="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75000"/>
                        <a:buFont typeface="Wingdings" pitchFamily="2" charset="2"/>
                        <a:buChar char="Ø"/>
                        <a:tabLst>
                          <a:tab pos="217170" algn="l"/>
                          <a:tab pos="1943100" algn="l"/>
                          <a:tab pos="3200400" algn="l"/>
                        </a:tabLst>
                      </a:pPr>
                      <a:r>
                        <a:rPr lang="en-US" sz="1400" baseline="0" dirty="0" smtClean="0">
                          <a:latin typeface="+mn-lt"/>
                          <a:ea typeface="Times New Roman"/>
                          <a:cs typeface="Times New Roman"/>
                        </a:rPr>
                        <a:t>Public Hearing on non-voted debt</a:t>
                      </a:r>
                      <a:endParaRPr lang="en-US" sz="1400" baseline="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2577" marR="62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52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en-US" sz="1400" dirty="0" smtClean="0">
                          <a:latin typeface="Garamond"/>
                          <a:ea typeface="Times New Roman"/>
                          <a:cs typeface="Times New Roman"/>
                        </a:rPr>
                        <a:t>May 29</a:t>
                      </a:r>
                      <a:endParaRPr lang="en-US" sz="1400" dirty="0"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1718" marR="41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17170" algn="l"/>
                          <a:tab pos="1943100" algn="l"/>
                          <a:tab pos="3200400" algn="l"/>
                        </a:tabLst>
                      </a:pPr>
                      <a:r>
                        <a:rPr lang="en-US" sz="1400" dirty="0" smtClean="0">
                          <a:latin typeface="Garamond"/>
                          <a:ea typeface="Times New Roman"/>
                          <a:cs typeface="Times New Roman"/>
                        </a:rPr>
                        <a:t>Regular Board Meeting </a:t>
                      </a:r>
                    </a:p>
                    <a:p>
                      <a:pPr marL="457200" marR="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75000"/>
                        <a:buFont typeface="Wingdings" pitchFamily="2" charset="2"/>
                        <a:buChar char="Ø"/>
                        <a:tabLst>
                          <a:tab pos="217170" algn="l"/>
                          <a:tab pos="1943100" algn="l"/>
                          <a:tab pos="3200400" algn="l"/>
                        </a:tabLst>
                      </a:pPr>
                      <a:r>
                        <a:rPr lang="en-US" sz="1400" dirty="0" smtClean="0">
                          <a:latin typeface="Garamond"/>
                          <a:ea typeface="Times New Roman"/>
                          <a:cs typeface="Times New Roman"/>
                        </a:rPr>
                        <a:t>Public Hearing on non-voted debt</a:t>
                      </a:r>
                    </a:p>
                    <a:p>
                      <a:pPr marL="457200" marR="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75000"/>
                        <a:buFont typeface="Wingdings" pitchFamily="2" charset="2"/>
                        <a:buChar char="Ø"/>
                        <a:tabLst>
                          <a:tab pos="217170" algn="l"/>
                          <a:tab pos="1943100" algn="l"/>
                          <a:tab pos="3200400" algn="l"/>
                        </a:tabLst>
                      </a:pPr>
                      <a:r>
                        <a:rPr lang="en-US" sz="1400" dirty="0" smtClean="0">
                          <a:latin typeface="Garamond"/>
                          <a:ea typeface="Times New Roman"/>
                          <a:cs typeface="Times New Roman"/>
                        </a:rPr>
                        <a:t>Board</a:t>
                      </a:r>
                      <a:r>
                        <a:rPr lang="en-US" sz="1400" baseline="0" dirty="0" smtClean="0">
                          <a:latin typeface="Garamond"/>
                          <a:ea typeface="Times New Roman"/>
                          <a:cs typeface="Times New Roman"/>
                        </a:rPr>
                        <a:t> considers Bond Resolution for non-voted debt</a:t>
                      </a:r>
                      <a:endParaRPr lang="en-US" sz="1400" dirty="0"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1718" marR="41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52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en-US" sz="1400" dirty="0" smtClean="0">
                          <a:latin typeface="Garamond"/>
                          <a:ea typeface="Times New Roman"/>
                          <a:cs typeface="Times New Roman"/>
                        </a:rPr>
                        <a:t>June 25</a:t>
                      </a:r>
                      <a:endParaRPr lang="en-US" sz="1400" dirty="0"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1718" marR="41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17170" algn="l"/>
                          <a:tab pos="1943100" algn="l"/>
                          <a:tab pos="3200400" algn="l"/>
                        </a:tabLst>
                      </a:pPr>
                      <a:r>
                        <a:rPr lang="en-US" sz="1400" dirty="0" smtClean="0">
                          <a:latin typeface="Garamond"/>
                          <a:ea typeface="Times New Roman"/>
                          <a:cs typeface="Times New Roman"/>
                        </a:rPr>
                        <a:t>Regular Board</a:t>
                      </a:r>
                      <a:r>
                        <a:rPr lang="en-US" sz="1400" baseline="0" dirty="0" smtClean="0">
                          <a:latin typeface="Garamond"/>
                          <a:ea typeface="Times New Roman"/>
                          <a:cs typeface="Times New Roman"/>
                        </a:rPr>
                        <a:t> Meeting </a:t>
                      </a:r>
                    </a:p>
                    <a:p>
                      <a:pPr marL="457200" marR="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75000"/>
                        <a:buFont typeface="Wingdings" pitchFamily="2" charset="2"/>
                        <a:buChar char="Ø"/>
                        <a:tabLst>
                          <a:tab pos="217170" algn="l"/>
                          <a:tab pos="1943100" algn="l"/>
                          <a:tab pos="3200400" algn="l"/>
                        </a:tabLst>
                      </a:pPr>
                      <a:r>
                        <a:rPr lang="en-US" sz="1400" dirty="0" smtClean="0">
                          <a:latin typeface="Garamond"/>
                          <a:ea typeface="Times New Roman"/>
                          <a:cs typeface="Times New Roman"/>
                        </a:rPr>
                        <a:t>Board </a:t>
                      </a:r>
                      <a:r>
                        <a:rPr lang="en-US" sz="1400" dirty="0" smtClean="0">
                          <a:latin typeface="Garamond"/>
                          <a:ea typeface="Times New Roman"/>
                          <a:cs typeface="Times New Roman"/>
                        </a:rPr>
                        <a:t>Considers Bond </a:t>
                      </a:r>
                      <a:r>
                        <a:rPr lang="en-US" sz="1400" dirty="0" smtClean="0">
                          <a:latin typeface="Garamond"/>
                          <a:ea typeface="Times New Roman"/>
                          <a:cs typeface="Times New Roman"/>
                        </a:rPr>
                        <a:t>Resolution</a:t>
                      </a:r>
                      <a:r>
                        <a:rPr lang="en-US" sz="1400" baseline="0" dirty="0" smtClean="0">
                          <a:latin typeface="Garamond"/>
                          <a:ea typeface="Times New Roman"/>
                          <a:cs typeface="Times New Roman"/>
                        </a:rPr>
                        <a:t> for voted bonds</a:t>
                      </a:r>
                      <a:endParaRPr lang="en-US" sz="1400" dirty="0"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1718" marR="41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52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en-US" sz="1400" dirty="0" smtClean="0">
                          <a:latin typeface="Garamond"/>
                          <a:ea typeface="Times New Roman"/>
                          <a:cs typeface="Times New Roman"/>
                        </a:rPr>
                        <a:t>July 10</a:t>
                      </a:r>
                      <a:endParaRPr lang="en-US" sz="1400" dirty="0"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1718" marR="41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17170" algn="l"/>
                          <a:tab pos="1943100" algn="l"/>
                          <a:tab pos="3200400" algn="l"/>
                        </a:tabLst>
                      </a:pPr>
                      <a:r>
                        <a:rPr lang="en-US" sz="1400" dirty="0" smtClean="0">
                          <a:latin typeface="Garamond"/>
                          <a:ea typeface="Times New Roman"/>
                          <a:cs typeface="Times New Roman"/>
                        </a:rPr>
                        <a:t>Sale of voted bonds by competitive sale</a:t>
                      </a:r>
                      <a:r>
                        <a:rPr lang="en-US" sz="1400" baseline="0" dirty="0" smtClean="0">
                          <a:latin typeface="Garamond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smtClean="0">
                          <a:latin typeface="Garamond"/>
                          <a:ea typeface="Times New Roman"/>
                          <a:cs typeface="Times New Roman"/>
                        </a:rPr>
                        <a:t>and approval by delegation</a:t>
                      </a:r>
                      <a:r>
                        <a:rPr lang="en-US" sz="1400" baseline="0" dirty="0" smtClean="0">
                          <a:latin typeface="Garamond"/>
                          <a:ea typeface="Times New Roman"/>
                          <a:cs typeface="Times New Roman"/>
                        </a:rPr>
                        <a:t> of authority</a:t>
                      </a:r>
                      <a:endParaRPr lang="en-US" sz="1400" dirty="0" smtClean="0"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1718" marR="41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01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en-US" sz="1400" dirty="0" smtClean="0">
                          <a:latin typeface="Garamond"/>
                          <a:ea typeface="Times New Roman"/>
                          <a:cs typeface="Times New Roman"/>
                        </a:rPr>
                        <a:t>July 23</a:t>
                      </a:r>
                      <a:endParaRPr lang="en-US" sz="1400" dirty="0"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1718" marR="41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400" dirty="0" smtClean="0">
                          <a:latin typeface="Garamond"/>
                          <a:ea typeface="Times New Roman"/>
                          <a:cs typeface="Times New Roman"/>
                        </a:rPr>
                        <a:t>Regular Board Meeting </a:t>
                      </a:r>
                    </a:p>
                    <a:p>
                      <a:pPr marL="457200" marR="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60"/>
                        </a:spcAft>
                        <a:buSzPct val="75000"/>
                        <a:buFont typeface="Wingdings" pitchFamily="2" charset="2"/>
                        <a:buChar char="Ø"/>
                        <a:tabLst>
                          <a:tab pos="228600" algn="l"/>
                        </a:tabLst>
                      </a:pPr>
                      <a:r>
                        <a:rPr lang="en-US" sz="1400" dirty="0" smtClean="0">
                          <a:latin typeface="Garamond"/>
                          <a:ea typeface="Times New Roman"/>
                          <a:cs typeface="Times New Roman"/>
                        </a:rPr>
                        <a:t>Review of bond sale results</a:t>
                      </a:r>
                      <a:endParaRPr lang="en-US" sz="1400" dirty="0"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1718" marR="41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01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en-US" sz="1400" dirty="0" smtClean="0">
                          <a:latin typeface="Garamond"/>
                          <a:ea typeface="Times New Roman"/>
                          <a:cs typeface="Times New Roman"/>
                        </a:rPr>
                        <a:t>August 1</a:t>
                      </a:r>
                      <a:endParaRPr lang="en-US" sz="1400" dirty="0"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1718" marR="41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400" dirty="0" smtClean="0">
                          <a:latin typeface="Garamond"/>
                          <a:ea typeface="Times New Roman"/>
                          <a:cs typeface="Times New Roman"/>
                        </a:rPr>
                        <a:t>Bond closing</a:t>
                      </a:r>
                      <a:endParaRPr lang="en-US" sz="1400" dirty="0"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1718" marR="41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3889" y="990600"/>
            <a:ext cx="6698511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noFill/>
        <a:ln w="38100"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45720" tIns="45720" rIns="45720" bIns="45720" rtlCol="0">
        <a:noAutofit/>
      </a:bodyPr>
      <a:lstStyle>
        <a:defPPr algn="l">
          <a:defRPr sz="1600" b="0" u="none" dirty="0">
            <a:latin typeface="Calibri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1601</TotalTime>
  <Words>408</Words>
  <Application>Microsoft Office PowerPoint</Application>
  <PresentationFormat>On-screen Show (4:3)</PresentationFormat>
  <Paragraphs>73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Theme</vt:lpstr>
      <vt:lpstr>Woodland public schools</vt:lpstr>
      <vt:lpstr>Bond Interest Rates</vt:lpstr>
      <vt:lpstr>Bond Issue Goals</vt:lpstr>
      <vt:lpstr>Bond Issue Goals – Cont.</vt:lpstr>
      <vt:lpstr>Next Steps</vt:lpstr>
      <vt:lpstr>Preliminary Schedule of Events</vt:lpstr>
    </vt:vector>
  </TitlesOfParts>
  <Company>Public Financial Management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Bond Planning</dc:title>
  <dc:creator>Mark Prussing</dc:creator>
  <cp:lastModifiedBy>Mark Prussing</cp:lastModifiedBy>
  <cp:revision>34</cp:revision>
  <dcterms:created xsi:type="dcterms:W3CDTF">2011-01-12T00:14:10Z</dcterms:created>
  <dcterms:modified xsi:type="dcterms:W3CDTF">2012-05-11T18:00:48Z</dcterms:modified>
</cp:coreProperties>
</file>